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4"/>
  </p:sldMasterIdLst>
  <p:notesMasterIdLst>
    <p:notesMasterId r:id="rId47"/>
  </p:notesMasterIdLst>
  <p:sldIdLst>
    <p:sldId id="256" r:id="rId5"/>
    <p:sldId id="347" r:id="rId6"/>
    <p:sldId id="418" r:id="rId7"/>
    <p:sldId id="419" r:id="rId8"/>
    <p:sldId id="421" r:id="rId9"/>
    <p:sldId id="420" r:id="rId10"/>
    <p:sldId id="422" r:id="rId11"/>
    <p:sldId id="423" r:id="rId12"/>
    <p:sldId id="424" r:id="rId13"/>
    <p:sldId id="425" r:id="rId14"/>
    <p:sldId id="428" r:id="rId15"/>
    <p:sldId id="427" r:id="rId16"/>
    <p:sldId id="462" r:id="rId17"/>
    <p:sldId id="461" r:id="rId18"/>
    <p:sldId id="460" r:id="rId19"/>
    <p:sldId id="459" r:id="rId20"/>
    <p:sldId id="436" r:id="rId21"/>
    <p:sldId id="437" r:id="rId22"/>
    <p:sldId id="438" r:id="rId23"/>
    <p:sldId id="440" r:id="rId24"/>
    <p:sldId id="442" r:id="rId25"/>
    <p:sldId id="443" r:id="rId26"/>
    <p:sldId id="441" r:id="rId27"/>
    <p:sldId id="446" r:id="rId28"/>
    <p:sldId id="444" r:id="rId29"/>
    <p:sldId id="447" r:id="rId30"/>
    <p:sldId id="448" r:id="rId31"/>
    <p:sldId id="449" r:id="rId32"/>
    <p:sldId id="450" r:id="rId33"/>
    <p:sldId id="451" r:id="rId34"/>
    <p:sldId id="452" r:id="rId35"/>
    <p:sldId id="445" r:id="rId36"/>
    <p:sldId id="453" r:id="rId37"/>
    <p:sldId id="454" r:id="rId38"/>
    <p:sldId id="463" r:id="rId39"/>
    <p:sldId id="456" r:id="rId40"/>
    <p:sldId id="433" r:id="rId41"/>
    <p:sldId id="434" r:id="rId42"/>
    <p:sldId id="458" r:id="rId43"/>
    <p:sldId id="406" r:id="rId44"/>
    <p:sldId id="457" r:id="rId45"/>
    <p:sldId id="385" r:id="rId46"/>
  </p:sldIdLst>
  <p:sldSz cx="9144000" cy="5143500" type="screen16x9"/>
  <p:notesSz cx="6807200" cy="9939338"/>
  <p:embeddedFontLst>
    <p:embeddedFont>
      <p:font typeface="DengXian" panose="020B0604020202020204" charset="-122"/>
      <p:regular r:id="rId48"/>
      <p:bold r:id="rId49"/>
    </p:embeddedFont>
    <p:embeddedFont>
      <p:font typeface="Lato" panose="020B060402020202020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2EE"/>
    <a:srgbClr val="865900"/>
    <a:srgbClr val="0000FF"/>
    <a:srgbClr val="996633"/>
    <a:srgbClr val="856D4D"/>
    <a:srgbClr val="796447"/>
    <a:srgbClr val="A5A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827AD-F64E-44AA-A803-E8EFD35B6E2B}" v="1" dt="2024-03-17T15:49:16.521"/>
    <p1510:client id="{562E49C6-A485-E7FA-8E92-06175A0DF39B}" v="2" dt="2024-03-17T15:26:52.637"/>
    <p1510:client id="{59532BDF-FE49-7444-B01A-E30CBE0FEE15}" v="62" dt="2024-03-17T15:28:24.853"/>
    <p1510:client id="{8C2A9F98-CC29-4ABA-BB32-B0F5F3B57D00}" v="3" dt="2024-03-17T15:28:21.409"/>
    <p1510:client id="{9F180B1B-FAB8-E743-8C24-C4D45340E9CB}" v="12" dt="2024-03-18T02:58:51.926"/>
    <p1510:client id="{C0E3C809-B202-4270-9505-A89E90C4B6FE}" v="8" dt="2024-03-17T15:29:17.501"/>
    <p1510:client id="{D12CCE02-65D3-5CCC-F8E1-061454AB8FA8}" v="8" dt="2024-03-17T16:01:33.738"/>
    <p1510:client id="{DCD0AF18-9476-7541-B65D-F988AFBF2C8E}" v="12" dt="2024-03-17T15:26:50.566"/>
  </p1510:revLst>
</p1510:revInfo>
</file>

<file path=ppt/tableStyles.xml><?xml version="1.0" encoding="utf-8"?>
<a:tblStyleLst xmlns:a="http://schemas.openxmlformats.org/drawingml/2006/main" def="{A6885494-6F79-4A19-99D8-B3A30DB536EE}">
  <a:tblStyle styleId="{A6885494-6F79-4A19-99D8-B3A30DB536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E Zixuan" userId="5094b801-b827-47eb-8f2a-17e1ebcd76b8" providerId="ADAL" clId="{8C2A9F98-CC29-4ABA-BB32-B0F5F3B57D00}"/>
    <pc:docChg chg="modSld">
      <pc:chgData name="YUE Zixuan" userId="5094b801-b827-47eb-8f2a-17e1ebcd76b8" providerId="ADAL" clId="{8C2A9F98-CC29-4ABA-BB32-B0F5F3B57D00}" dt="2024-03-17T15:28:21.408" v="2" actId="1076"/>
      <pc:docMkLst>
        <pc:docMk/>
      </pc:docMkLst>
      <pc:sldChg chg="modSp mod">
        <pc:chgData name="YUE Zixuan" userId="5094b801-b827-47eb-8f2a-17e1ebcd76b8" providerId="ADAL" clId="{8C2A9F98-CC29-4ABA-BB32-B0F5F3B57D00}" dt="2024-03-17T15:27:52.446" v="1" actId="14100"/>
        <pc:sldMkLst>
          <pc:docMk/>
          <pc:sldMk cId="1400773713" sldId="445"/>
        </pc:sldMkLst>
        <pc:spChg chg="mod">
          <ac:chgData name="YUE Zixuan" userId="5094b801-b827-47eb-8f2a-17e1ebcd76b8" providerId="ADAL" clId="{8C2A9F98-CC29-4ABA-BB32-B0F5F3B57D00}" dt="2024-03-17T15:27:52.446" v="1" actId="14100"/>
          <ac:spMkLst>
            <pc:docMk/>
            <pc:sldMk cId="1400773713" sldId="445"/>
            <ac:spMk id="3" creationId="{F603678E-8412-BB73-E6C8-F652A3CE3AA8}"/>
          </ac:spMkLst>
        </pc:spChg>
      </pc:sldChg>
      <pc:sldChg chg="modSp">
        <pc:chgData name="YUE Zixuan" userId="5094b801-b827-47eb-8f2a-17e1ebcd76b8" providerId="ADAL" clId="{8C2A9F98-CC29-4ABA-BB32-B0F5F3B57D00}" dt="2024-03-17T15:28:21.408" v="2" actId="1076"/>
        <pc:sldMkLst>
          <pc:docMk/>
          <pc:sldMk cId="2640448879" sldId="458"/>
        </pc:sldMkLst>
        <pc:picChg chg="mod">
          <ac:chgData name="YUE Zixuan" userId="5094b801-b827-47eb-8f2a-17e1ebcd76b8" providerId="ADAL" clId="{8C2A9F98-CC29-4ABA-BB32-B0F5F3B57D00}" dt="2024-03-17T15:28:21.408" v="2" actId="1076"/>
          <ac:picMkLst>
            <pc:docMk/>
            <pc:sldMk cId="2640448879" sldId="458"/>
            <ac:picMk id="1028" creationId="{559A4148-B5D3-5F10-AC32-1A565AE37427}"/>
          </ac:picMkLst>
        </pc:picChg>
      </pc:sldChg>
    </pc:docChg>
  </pc:docChgLst>
  <pc:docChgLst>
    <pc:chgData name="CHERN Cheng" userId="d62a071f-70b0-4ff7-8cfb-79a493b860d5" providerId="ADAL" clId="{59532BDF-FE49-7444-B01A-E30CBE0FEE15}"/>
    <pc:docChg chg="modSld">
      <pc:chgData name="CHERN Cheng" userId="d62a071f-70b0-4ff7-8cfb-79a493b860d5" providerId="ADAL" clId="{59532BDF-FE49-7444-B01A-E30CBE0FEE15}" dt="2024-03-17T15:28:24.854" v="59" actId="1038"/>
      <pc:docMkLst>
        <pc:docMk/>
      </pc:docMkLst>
      <pc:sldChg chg="modSp mod">
        <pc:chgData name="CHERN Cheng" userId="d62a071f-70b0-4ff7-8cfb-79a493b860d5" providerId="ADAL" clId="{59532BDF-FE49-7444-B01A-E30CBE0FEE15}" dt="2024-03-17T15:27:51.813" v="23" actId="1038"/>
        <pc:sldMkLst>
          <pc:docMk/>
          <pc:sldMk cId="2860011909" sldId="451"/>
        </pc:sldMkLst>
        <pc:spChg chg="mod">
          <ac:chgData name="CHERN Cheng" userId="d62a071f-70b0-4ff7-8cfb-79a493b860d5" providerId="ADAL" clId="{59532BDF-FE49-7444-B01A-E30CBE0FEE15}" dt="2024-03-17T15:27:51.813" v="23" actId="1038"/>
          <ac:spMkLst>
            <pc:docMk/>
            <pc:sldMk cId="2860011909" sldId="451"/>
            <ac:spMk id="8" creationId="{1492AE29-AB2C-61A9-4EAB-999EA87F20A2}"/>
          </ac:spMkLst>
        </pc:spChg>
        <pc:picChg chg="mod">
          <ac:chgData name="CHERN Cheng" userId="d62a071f-70b0-4ff7-8cfb-79a493b860d5" providerId="ADAL" clId="{59532BDF-FE49-7444-B01A-E30CBE0FEE15}" dt="2024-03-17T15:27:32.122" v="5" actId="692"/>
          <ac:picMkLst>
            <pc:docMk/>
            <pc:sldMk cId="2860011909" sldId="451"/>
            <ac:picMk id="4" creationId="{1A464714-9D38-BD29-73F0-B36090A5FA2B}"/>
          </ac:picMkLst>
        </pc:picChg>
        <pc:picChg chg="mod">
          <ac:chgData name="CHERN Cheng" userId="d62a071f-70b0-4ff7-8cfb-79a493b860d5" providerId="ADAL" clId="{59532BDF-FE49-7444-B01A-E30CBE0FEE15}" dt="2024-03-17T15:27:43.999" v="12" actId="1036"/>
          <ac:picMkLst>
            <pc:docMk/>
            <pc:sldMk cId="2860011909" sldId="451"/>
            <ac:picMk id="7" creationId="{A6FB7E2F-C575-C2F6-0C0D-9708AC643366}"/>
          </ac:picMkLst>
        </pc:picChg>
      </pc:sldChg>
      <pc:sldChg chg="modSp mod">
        <pc:chgData name="CHERN Cheng" userId="d62a071f-70b0-4ff7-8cfb-79a493b860d5" providerId="ADAL" clId="{59532BDF-FE49-7444-B01A-E30CBE0FEE15}" dt="2024-03-17T15:26:19.129" v="0" actId="692"/>
        <pc:sldMkLst>
          <pc:docMk/>
          <pc:sldMk cId="111899081" sldId="452"/>
        </pc:sldMkLst>
        <pc:picChg chg="mod">
          <ac:chgData name="CHERN Cheng" userId="d62a071f-70b0-4ff7-8cfb-79a493b860d5" providerId="ADAL" clId="{59532BDF-FE49-7444-B01A-E30CBE0FEE15}" dt="2024-03-17T15:26:19.129" v="0" actId="692"/>
          <ac:picMkLst>
            <pc:docMk/>
            <pc:sldMk cId="111899081" sldId="452"/>
            <ac:picMk id="9" creationId="{A145353D-1FDF-E6B6-550F-A0D427383B73}"/>
          </ac:picMkLst>
        </pc:picChg>
      </pc:sldChg>
      <pc:sldChg chg="modSp mod">
        <pc:chgData name="CHERN Cheng" userId="d62a071f-70b0-4ff7-8cfb-79a493b860d5" providerId="ADAL" clId="{59532BDF-FE49-7444-B01A-E30CBE0FEE15}" dt="2024-03-17T15:28:11.512" v="46" actId="1038"/>
        <pc:sldMkLst>
          <pc:docMk/>
          <pc:sldMk cId="3294908998" sldId="453"/>
        </pc:sldMkLst>
        <pc:spChg chg="mod">
          <ac:chgData name="CHERN Cheng" userId="d62a071f-70b0-4ff7-8cfb-79a493b860d5" providerId="ADAL" clId="{59532BDF-FE49-7444-B01A-E30CBE0FEE15}" dt="2024-03-17T15:28:11.512" v="46" actId="1038"/>
          <ac:spMkLst>
            <pc:docMk/>
            <pc:sldMk cId="3294908998" sldId="453"/>
            <ac:spMk id="11" creationId="{0899AA2C-2E8D-E976-90A6-DB2A15BCF921}"/>
          </ac:spMkLst>
        </pc:spChg>
        <pc:picChg chg="mod">
          <ac:chgData name="CHERN Cheng" userId="d62a071f-70b0-4ff7-8cfb-79a493b860d5" providerId="ADAL" clId="{59532BDF-FE49-7444-B01A-E30CBE0FEE15}" dt="2024-03-17T15:28:04.867" v="33" actId="1037"/>
          <ac:picMkLst>
            <pc:docMk/>
            <pc:sldMk cId="3294908998" sldId="453"/>
            <ac:picMk id="5" creationId="{43FA04ED-649B-D535-5FFB-F31F4D3CCB41}"/>
          </ac:picMkLst>
        </pc:picChg>
      </pc:sldChg>
      <pc:sldChg chg="modSp mod">
        <pc:chgData name="CHERN Cheng" userId="d62a071f-70b0-4ff7-8cfb-79a493b860d5" providerId="ADAL" clId="{59532BDF-FE49-7444-B01A-E30CBE0FEE15}" dt="2024-03-17T15:28:24.854" v="59" actId="1038"/>
        <pc:sldMkLst>
          <pc:docMk/>
          <pc:sldMk cId="149523554" sldId="456"/>
        </pc:sldMkLst>
        <pc:spChg chg="mod">
          <ac:chgData name="CHERN Cheng" userId="d62a071f-70b0-4ff7-8cfb-79a493b860d5" providerId="ADAL" clId="{59532BDF-FE49-7444-B01A-E30CBE0FEE15}" dt="2024-03-17T15:28:24.854" v="59" actId="1038"/>
          <ac:spMkLst>
            <pc:docMk/>
            <pc:sldMk cId="149523554" sldId="456"/>
            <ac:spMk id="7" creationId="{E1D98265-4531-2A65-C3B3-94185068A9CD}"/>
          </ac:spMkLst>
        </pc:spChg>
        <pc:picChg chg="mod">
          <ac:chgData name="CHERN Cheng" userId="d62a071f-70b0-4ff7-8cfb-79a493b860d5" providerId="ADAL" clId="{59532BDF-FE49-7444-B01A-E30CBE0FEE15}" dt="2024-03-17T15:28:19.132" v="54" actId="1038"/>
          <ac:picMkLst>
            <pc:docMk/>
            <pc:sldMk cId="149523554" sldId="456"/>
            <ac:picMk id="6" creationId="{B0A1089A-1863-333F-FB53-A9A4B29D4B77}"/>
          </ac:picMkLst>
        </pc:picChg>
      </pc:sldChg>
    </pc:docChg>
  </pc:docChgLst>
  <pc:docChgLst>
    <pc:chgData name="SUN Yifan" userId="S::yifan.sun.2022@msa.smu.edu.sg::138a846e-18e7-445a-870b-be1c59ba0871" providerId="AD" clId="Web-{D12CCE02-65D3-5CCC-F8E1-061454AB8FA8}"/>
    <pc:docChg chg="addSld delSld">
      <pc:chgData name="SUN Yifan" userId="S::yifan.sun.2022@msa.smu.edu.sg::138a846e-18e7-445a-870b-be1c59ba0871" providerId="AD" clId="Web-{D12CCE02-65D3-5CCC-F8E1-061454AB8FA8}" dt="2024-03-17T16:01:33.738" v="7"/>
      <pc:docMkLst>
        <pc:docMk/>
      </pc:docMkLst>
      <pc:sldChg chg="del">
        <pc:chgData name="SUN Yifan" userId="S::yifan.sun.2022@msa.smu.edu.sg::138a846e-18e7-445a-870b-be1c59ba0871" providerId="AD" clId="Web-{D12CCE02-65D3-5CCC-F8E1-061454AB8FA8}" dt="2024-03-17T16:01:33.738" v="7"/>
        <pc:sldMkLst>
          <pc:docMk/>
          <pc:sldMk cId="714019757" sldId="392"/>
        </pc:sldMkLst>
      </pc:sldChg>
      <pc:sldChg chg="del">
        <pc:chgData name="SUN Yifan" userId="S::yifan.sun.2022@msa.smu.edu.sg::138a846e-18e7-445a-870b-be1c59ba0871" providerId="AD" clId="Web-{D12CCE02-65D3-5CCC-F8E1-061454AB8FA8}" dt="2024-03-17T16:01:25.706" v="4"/>
        <pc:sldMkLst>
          <pc:docMk/>
          <pc:sldMk cId="2078995345" sldId="414"/>
        </pc:sldMkLst>
      </pc:sldChg>
      <pc:sldChg chg="del">
        <pc:chgData name="SUN Yifan" userId="S::yifan.sun.2022@msa.smu.edu.sg::138a846e-18e7-445a-870b-be1c59ba0871" providerId="AD" clId="Web-{D12CCE02-65D3-5CCC-F8E1-061454AB8FA8}" dt="2024-03-17T16:01:26.987" v="5"/>
        <pc:sldMkLst>
          <pc:docMk/>
          <pc:sldMk cId="1982889229" sldId="415"/>
        </pc:sldMkLst>
      </pc:sldChg>
      <pc:sldChg chg="del">
        <pc:chgData name="SUN Yifan" userId="S::yifan.sun.2022@msa.smu.edu.sg::138a846e-18e7-445a-870b-be1c59ba0871" providerId="AD" clId="Web-{D12CCE02-65D3-5CCC-F8E1-061454AB8FA8}" dt="2024-03-17T16:01:28.440" v="6"/>
        <pc:sldMkLst>
          <pc:docMk/>
          <pc:sldMk cId="2719450290" sldId="416"/>
        </pc:sldMkLst>
      </pc:sldChg>
      <pc:sldChg chg="add">
        <pc:chgData name="SUN Yifan" userId="S::yifan.sun.2022@msa.smu.edu.sg::138a846e-18e7-445a-870b-be1c59ba0871" providerId="AD" clId="Web-{D12CCE02-65D3-5CCC-F8E1-061454AB8FA8}" dt="2024-03-17T16:01:17.956" v="0"/>
        <pc:sldMkLst>
          <pc:docMk/>
          <pc:sldMk cId="1026633731" sldId="459"/>
        </pc:sldMkLst>
      </pc:sldChg>
      <pc:sldChg chg="add">
        <pc:chgData name="SUN Yifan" userId="S::yifan.sun.2022@msa.smu.edu.sg::138a846e-18e7-445a-870b-be1c59ba0871" providerId="AD" clId="Web-{D12CCE02-65D3-5CCC-F8E1-061454AB8FA8}" dt="2024-03-17T16:01:18.018" v="1"/>
        <pc:sldMkLst>
          <pc:docMk/>
          <pc:sldMk cId="2143935439" sldId="460"/>
        </pc:sldMkLst>
      </pc:sldChg>
      <pc:sldChg chg="add">
        <pc:chgData name="SUN Yifan" userId="S::yifan.sun.2022@msa.smu.edu.sg::138a846e-18e7-445a-870b-be1c59ba0871" providerId="AD" clId="Web-{D12CCE02-65D3-5CCC-F8E1-061454AB8FA8}" dt="2024-03-17T16:01:18.081" v="2"/>
        <pc:sldMkLst>
          <pc:docMk/>
          <pc:sldMk cId="3422916837" sldId="461"/>
        </pc:sldMkLst>
      </pc:sldChg>
      <pc:sldChg chg="add">
        <pc:chgData name="SUN Yifan" userId="S::yifan.sun.2022@msa.smu.edu.sg::138a846e-18e7-445a-870b-be1c59ba0871" providerId="AD" clId="Web-{D12CCE02-65D3-5CCC-F8E1-061454AB8FA8}" dt="2024-03-17T16:01:18.190" v="3"/>
        <pc:sldMkLst>
          <pc:docMk/>
          <pc:sldMk cId="486463539" sldId="462"/>
        </pc:sldMkLst>
      </pc:sldChg>
    </pc:docChg>
  </pc:docChgLst>
  <pc:docChgLst>
    <pc:chgData name="SUN Yifan" userId="S::yifan.sun.2022@msa.smu.edu.sg::138a846e-18e7-445a-870b-be1c59ba0871" providerId="AD" clId="Web-{C0E3C809-B202-4270-9505-A89E90C4B6FE}"/>
    <pc:docChg chg="addSld delSld">
      <pc:chgData name="SUN Yifan" userId="S::yifan.sun.2022@msa.smu.edu.sg::138a846e-18e7-445a-870b-be1c59ba0871" providerId="AD" clId="Web-{C0E3C809-B202-4270-9505-A89E90C4B6FE}" dt="2024-03-17T15:29:17.501" v="7"/>
      <pc:docMkLst>
        <pc:docMk/>
      </pc:docMkLst>
      <pc:sldChg chg="add">
        <pc:chgData name="SUN Yifan" userId="S::yifan.sun.2022@msa.smu.edu.sg::138a846e-18e7-445a-870b-be1c59ba0871" providerId="AD" clId="Web-{C0E3C809-B202-4270-9505-A89E90C4B6FE}" dt="2024-03-17T15:28:56.954" v="2"/>
        <pc:sldMkLst>
          <pc:docMk/>
          <pc:sldMk cId="714019757" sldId="392"/>
        </pc:sldMkLst>
      </pc:sldChg>
      <pc:sldChg chg="add">
        <pc:chgData name="SUN Yifan" userId="S::yifan.sun.2022@msa.smu.edu.sg::138a846e-18e7-445a-870b-be1c59ba0871" providerId="AD" clId="Web-{C0E3C809-B202-4270-9505-A89E90C4B6FE}" dt="2024-03-17T15:28:57.033" v="3"/>
        <pc:sldMkLst>
          <pc:docMk/>
          <pc:sldMk cId="2078995345" sldId="414"/>
        </pc:sldMkLst>
      </pc:sldChg>
      <pc:sldChg chg="add">
        <pc:chgData name="SUN Yifan" userId="S::yifan.sun.2022@msa.smu.edu.sg::138a846e-18e7-445a-870b-be1c59ba0871" providerId="AD" clId="Web-{C0E3C809-B202-4270-9505-A89E90C4B6FE}" dt="2024-03-17T15:28:56.892" v="1"/>
        <pc:sldMkLst>
          <pc:docMk/>
          <pc:sldMk cId="1982889229" sldId="415"/>
        </pc:sldMkLst>
      </pc:sldChg>
      <pc:sldChg chg="add">
        <pc:chgData name="SUN Yifan" userId="S::yifan.sun.2022@msa.smu.edu.sg::138a846e-18e7-445a-870b-be1c59ba0871" providerId="AD" clId="Web-{C0E3C809-B202-4270-9505-A89E90C4B6FE}" dt="2024-03-17T15:28:56.829" v="0"/>
        <pc:sldMkLst>
          <pc:docMk/>
          <pc:sldMk cId="2719450290" sldId="416"/>
        </pc:sldMkLst>
      </pc:sldChg>
      <pc:sldChg chg="del">
        <pc:chgData name="SUN Yifan" userId="S::yifan.sun.2022@msa.smu.edu.sg::138a846e-18e7-445a-870b-be1c59ba0871" providerId="AD" clId="Web-{C0E3C809-B202-4270-9505-A89E90C4B6FE}" dt="2024-03-17T15:29:13.955" v="6"/>
        <pc:sldMkLst>
          <pc:docMk/>
          <pc:sldMk cId="4171209639" sldId="429"/>
        </pc:sldMkLst>
      </pc:sldChg>
      <pc:sldChg chg="del">
        <pc:chgData name="SUN Yifan" userId="S::yifan.sun.2022@msa.smu.edu.sg::138a846e-18e7-445a-870b-be1c59ba0871" providerId="AD" clId="Web-{C0E3C809-B202-4270-9505-A89E90C4B6FE}" dt="2024-03-17T15:29:17.501" v="7"/>
        <pc:sldMkLst>
          <pc:docMk/>
          <pc:sldMk cId="1292651986" sldId="430"/>
        </pc:sldMkLst>
      </pc:sldChg>
      <pc:sldChg chg="del">
        <pc:chgData name="SUN Yifan" userId="S::yifan.sun.2022@msa.smu.edu.sg::138a846e-18e7-445a-870b-be1c59ba0871" providerId="AD" clId="Web-{C0E3C809-B202-4270-9505-A89E90C4B6FE}" dt="2024-03-17T15:29:10.751" v="5"/>
        <pc:sldMkLst>
          <pc:docMk/>
          <pc:sldMk cId="1956908722" sldId="431"/>
        </pc:sldMkLst>
      </pc:sldChg>
      <pc:sldChg chg="del">
        <pc:chgData name="SUN Yifan" userId="S::yifan.sun.2022@msa.smu.edu.sg::138a846e-18e7-445a-870b-be1c59ba0871" providerId="AD" clId="Web-{C0E3C809-B202-4270-9505-A89E90C4B6FE}" dt="2024-03-17T15:29:09.658" v="4"/>
        <pc:sldMkLst>
          <pc:docMk/>
          <pc:sldMk cId="1811471811" sldId="432"/>
        </pc:sldMkLst>
      </pc:sldChg>
    </pc:docChg>
  </pc:docChgLst>
  <pc:docChgLst>
    <pc:chgData name="CHERN Cheng" userId="d62a071f-70b0-4ff7-8cfb-79a493b860d5" providerId="ADAL" clId="{9F180B1B-FAB8-E743-8C24-C4D45340E9CB}"/>
    <pc:docChg chg="undo custSel addSld modSld">
      <pc:chgData name="CHERN Cheng" userId="d62a071f-70b0-4ff7-8cfb-79a493b860d5" providerId="ADAL" clId="{9F180B1B-FAB8-E743-8C24-C4D45340E9CB}" dt="2024-03-18T02:58:51.926" v="258" actId="20577"/>
      <pc:docMkLst>
        <pc:docMk/>
      </pc:docMkLst>
      <pc:sldChg chg="modSp mod">
        <pc:chgData name="CHERN Cheng" userId="d62a071f-70b0-4ff7-8cfb-79a493b860d5" providerId="ADAL" clId="{9F180B1B-FAB8-E743-8C24-C4D45340E9CB}" dt="2024-03-17T19:32:45.161" v="90" actId="1076"/>
        <pc:sldMkLst>
          <pc:docMk/>
          <pc:sldMk cId="1400773713" sldId="445"/>
        </pc:sldMkLst>
        <pc:spChg chg="mod">
          <ac:chgData name="CHERN Cheng" userId="d62a071f-70b0-4ff7-8cfb-79a493b860d5" providerId="ADAL" clId="{9F180B1B-FAB8-E743-8C24-C4D45340E9CB}" dt="2024-03-17T19:32:45.161" v="90" actId="1076"/>
          <ac:spMkLst>
            <pc:docMk/>
            <pc:sldMk cId="1400773713" sldId="445"/>
            <ac:spMk id="3" creationId="{F603678E-8412-BB73-E6C8-F652A3CE3AA8}"/>
          </ac:spMkLst>
        </pc:spChg>
        <pc:spChg chg="mod">
          <ac:chgData name="CHERN Cheng" userId="d62a071f-70b0-4ff7-8cfb-79a493b860d5" providerId="ADAL" clId="{9F180B1B-FAB8-E743-8C24-C4D45340E9CB}" dt="2024-03-17T19:32:40.208" v="89" actId="1038"/>
          <ac:spMkLst>
            <pc:docMk/>
            <pc:sldMk cId="1400773713" sldId="445"/>
            <ac:spMk id="6" creationId="{6A53F9F3-EEA4-9BD2-62E7-31BBCDCBCAA1}"/>
          </ac:spMkLst>
        </pc:spChg>
        <pc:picChg chg="mod">
          <ac:chgData name="CHERN Cheng" userId="d62a071f-70b0-4ff7-8cfb-79a493b860d5" providerId="ADAL" clId="{9F180B1B-FAB8-E743-8C24-C4D45340E9CB}" dt="2024-03-17T19:32:30.730" v="81" actId="1035"/>
          <ac:picMkLst>
            <pc:docMk/>
            <pc:sldMk cId="1400773713" sldId="445"/>
            <ac:picMk id="4" creationId="{7CAAB53A-3229-D14E-1845-93AADBFE58A5}"/>
          </ac:picMkLst>
        </pc:picChg>
      </pc:sldChg>
      <pc:sldChg chg="modSp mod">
        <pc:chgData name="CHERN Cheng" userId="d62a071f-70b0-4ff7-8cfb-79a493b860d5" providerId="ADAL" clId="{9F180B1B-FAB8-E743-8C24-C4D45340E9CB}" dt="2024-03-17T19:30:29.327" v="4" actId="14100"/>
        <pc:sldMkLst>
          <pc:docMk/>
          <pc:sldMk cId="111899081" sldId="452"/>
        </pc:sldMkLst>
        <pc:spChg chg="mod">
          <ac:chgData name="CHERN Cheng" userId="d62a071f-70b0-4ff7-8cfb-79a493b860d5" providerId="ADAL" clId="{9F180B1B-FAB8-E743-8C24-C4D45340E9CB}" dt="2024-03-17T19:30:25.210" v="3" actId="14100"/>
          <ac:spMkLst>
            <pc:docMk/>
            <pc:sldMk cId="111899081" sldId="452"/>
            <ac:spMk id="12" creationId="{90970EFE-A4CB-C45A-6561-D25F3926ADC8}"/>
          </ac:spMkLst>
        </pc:spChg>
        <pc:picChg chg="mod">
          <ac:chgData name="CHERN Cheng" userId="d62a071f-70b0-4ff7-8cfb-79a493b860d5" providerId="ADAL" clId="{9F180B1B-FAB8-E743-8C24-C4D45340E9CB}" dt="2024-03-17T19:30:29.327" v="4" actId="14100"/>
          <ac:picMkLst>
            <pc:docMk/>
            <pc:sldMk cId="111899081" sldId="452"/>
            <ac:picMk id="9" creationId="{A145353D-1FDF-E6B6-550F-A0D427383B73}"/>
          </ac:picMkLst>
        </pc:picChg>
      </pc:sldChg>
      <pc:sldChg chg="modSp mod">
        <pc:chgData name="CHERN Cheng" userId="d62a071f-70b0-4ff7-8cfb-79a493b860d5" providerId="ADAL" clId="{9F180B1B-FAB8-E743-8C24-C4D45340E9CB}" dt="2024-03-17T19:33:58.241" v="101" actId="1076"/>
        <pc:sldMkLst>
          <pc:docMk/>
          <pc:sldMk cId="1213200491" sldId="454"/>
        </pc:sldMkLst>
        <pc:spChg chg="mod">
          <ac:chgData name="CHERN Cheng" userId="d62a071f-70b0-4ff7-8cfb-79a493b860d5" providerId="ADAL" clId="{9F180B1B-FAB8-E743-8C24-C4D45340E9CB}" dt="2024-03-17T19:33:58.241" v="101" actId="1076"/>
          <ac:spMkLst>
            <pc:docMk/>
            <pc:sldMk cId="1213200491" sldId="454"/>
            <ac:spMk id="3" creationId="{CCA1B653-048D-C140-B396-445A2DD4AB53}"/>
          </ac:spMkLst>
        </pc:spChg>
      </pc:sldChg>
      <pc:sldChg chg="modSp mod">
        <pc:chgData name="CHERN Cheng" userId="d62a071f-70b0-4ff7-8cfb-79a493b860d5" providerId="ADAL" clId="{9F180B1B-FAB8-E743-8C24-C4D45340E9CB}" dt="2024-03-17T19:34:18.744" v="103" actId="1076"/>
        <pc:sldMkLst>
          <pc:docMk/>
          <pc:sldMk cId="149523554" sldId="456"/>
        </pc:sldMkLst>
        <pc:spChg chg="mod">
          <ac:chgData name="CHERN Cheng" userId="d62a071f-70b0-4ff7-8cfb-79a493b860d5" providerId="ADAL" clId="{9F180B1B-FAB8-E743-8C24-C4D45340E9CB}" dt="2024-03-17T19:33:23.441" v="96" actId="1076"/>
          <ac:spMkLst>
            <pc:docMk/>
            <pc:sldMk cId="149523554" sldId="456"/>
            <ac:spMk id="4" creationId="{FAF43D88-5D9E-3900-B199-7C9F64E69955}"/>
          </ac:spMkLst>
        </pc:spChg>
        <pc:spChg chg="mod">
          <ac:chgData name="CHERN Cheng" userId="d62a071f-70b0-4ff7-8cfb-79a493b860d5" providerId="ADAL" clId="{9F180B1B-FAB8-E743-8C24-C4D45340E9CB}" dt="2024-03-17T19:34:18.744" v="103" actId="1076"/>
          <ac:spMkLst>
            <pc:docMk/>
            <pc:sldMk cId="149523554" sldId="456"/>
            <ac:spMk id="7" creationId="{E1D98265-4531-2A65-C3B3-94185068A9CD}"/>
          </ac:spMkLst>
        </pc:spChg>
        <pc:spChg chg="mod">
          <ac:chgData name="CHERN Cheng" userId="d62a071f-70b0-4ff7-8cfb-79a493b860d5" providerId="ADAL" clId="{9F180B1B-FAB8-E743-8C24-C4D45340E9CB}" dt="2024-03-17T19:33:46.642" v="100" actId="1076"/>
          <ac:spMkLst>
            <pc:docMk/>
            <pc:sldMk cId="149523554" sldId="456"/>
            <ac:spMk id="13" creationId="{582CD7EB-DB44-5743-CAED-83B17EEE0CB7}"/>
          </ac:spMkLst>
        </pc:spChg>
        <pc:picChg chg="mod">
          <ac:chgData name="CHERN Cheng" userId="d62a071f-70b0-4ff7-8cfb-79a493b860d5" providerId="ADAL" clId="{9F180B1B-FAB8-E743-8C24-C4D45340E9CB}" dt="2024-03-17T19:34:12.076" v="102" actId="1076"/>
          <ac:picMkLst>
            <pc:docMk/>
            <pc:sldMk cId="149523554" sldId="456"/>
            <ac:picMk id="3" creationId="{598495C3-41CD-DEB0-DBEE-26D3DAD834FA}"/>
          </ac:picMkLst>
        </pc:picChg>
        <pc:picChg chg="mod">
          <ac:chgData name="CHERN Cheng" userId="d62a071f-70b0-4ff7-8cfb-79a493b860d5" providerId="ADAL" clId="{9F180B1B-FAB8-E743-8C24-C4D45340E9CB}" dt="2024-03-17T19:33:04.808" v="92" actId="1076"/>
          <ac:picMkLst>
            <pc:docMk/>
            <pc:sldMk cId="149523554" sldId="456"/>
            <ac:picMk id="6" creationId="{B0A1089A-1863-333F-FB53-A9A4B29D4B77}"/>
          </ac:picMkLst>
        </pc:picChg>
      </pc:sldChg>
      <pc:sldChg chg="addSp delSp modSp add mod">
        <pc:chgData name="CHERN Cheng" userId="d62a071f-70b0-4ff7-8cfb-79a493b860d5" providerId="ADAL" clId="{9F180B1B-FAB8-E743-8C24-C4D45340E9CB}" dt="2024-03-18T02:58:51.926" v="258" actId="20577"/>
        <pc:sldMkLst>
          <pc:docMk/>
          <pc:sldMk cId="351586183" sldId="463"/>
        </pc:sldMkLst>
        <pc:spChg chg="mod">
          <ac:chgData name="CHERN Cheng" userId="d62a071f-70b0-4ff7-8cfb-79a493b860d5" providerId="ADAL" clId="{9F180B1B-FAB8-E743-8C24-C4D45340E9CB}" dt="2024-03-18T02:58:51.926" v="258" actId="20577"/>
          <ac:spMkLst>
            <pc:docMk/>
            <pc:sldMk cId="351586183" sldId="463"/>
            <ac:spMk id="2" creationId="{38B71D4F-2609-5CDC-7408-3699A0D3FFDA}"/>
          </ac:spMkLst>
        </pc:spChg>
        <pc:spChg chg="mod">
          <ac:chgData name="CHERN Cheng" userId="d62a071f-70b0-4ff7-8cfb-79a493b860d5" providerId="ADAL" clId="{9F180B1B-FAB8-E743-8C24-C4D45340E9CB}" dt="2024-03-18T02:51:30.267" v="224"/>
          <ac:spMkLst>
            <pc:docMk/>
            <pc:sldMk cId="351586183" sldId="463"/>
            <ac:spMk id="3" creationId="{B0F24AB6-F8CB-A788-FB82-56AF09AF0010}"/>
          </ac:spMkLst>
        </pc:spChg>
        <pc:spChg chg="del">
          <ac:chgData name="CHERN Cheng" userId="d62a071f-70b0-4ff7-8cfb-79a493b860d5" providerId="ADAL" clId="{9F180B1B-FAB8-E743-8C24-C4D45340E9CB}" dt="2024-03-18T02:48:59.757" v="155" actId="478"/>
          <ac:spMkLst>
            <pc:docMk/>
            <pc:sldMk cId="351586183" sldId="463"/>
            <ac:spMk id="7" creationId="{C4E2E73C-B9C6-2129-FBE0-D9EAAD765334}"/>
          </ac:spMkLst>
        </pc:spChg>
        <pc:spChg chg="del">
          <ac:chgData name="CHERN Cheng" userId="d62a071f-70b0-4ff7-8cfb-79a493b860d5" providerId="ADAL" clId="{9F180B1B-FAB8-E743-8C24-C4D45340E9CB}" dt="2024-03-18T02:49:12.830" v="161" actId="478"/>
          <ac:spMkLst>
            <pc:docMk/>
            <pc:sldMk cId="351586183" sldId="463"/>
            <ac:spMk id="8" creationId="{A06FD99B-CA16-B99A-2362-EE739F177E7B}"/>
          </ac:spMkLst>
        </pc:spChg>
        <pc:spChg chg="add mod">
          <ac:chgData name="CHERN Cheng" userId="d62a071f-70b0-4ff7-8cfb-79a493b860d5" providerId="ADAL" clId="{9F180B1B-FAB8-E743-8C24-C4D45340E9CB}" dt="2024-03-18T02:53:01.006" v="246" actId="14100"/>
          <ac:spMkLst>
            <pc:docMk/>
            <pc:sldMk cId="351586183" sldId="463"/>
            <ac:spMk id="11" creationId="{CB954DCA-38C5-6F0E-C27B-DBB3A7AB05D5}"/>
          </ac:spMkLst>
        </pc:spChg>
        <pc:picChg chg="add del mod">
          <ac:chgData name="CHERN Cheng" userId="d62a071f-70b0-4ff7-8cfb-79a493b860d5" providerId="ADAL" clId="{9F180B1B-FAB8-E743-8C24-C4D45340E9CB}" dt="2024-03-18T02:49:01.878" v="156" actId="478"/>
          <ac:picMkLst>
            <pc:docMk/>
            <pc:sldMk cId="351586183" sldId="463"/>
            <ac:picMk id="4" creationId="{9C998908-96DB-0958-4D13-346EB8D8884D}"/>
          </ac:picMkLst>
        </pc:picChg>
        <pc:picChg chg="add mod">
          <ac:chgData name="CHERN Cheng" userId="d62a071f-70b0-4ff7-8cfb-79a493b860d5" providerId="ADAL" clId="{9F180B1B-FAB8-E743-8C24-C4D45340E9CB}" dt="2024-03-18T02:49:19.693" v="162" actId="1076"/>
          <ac:picMkLst>
            <pc:docMk/>
            <pc:sldMk cId="351586183" sldId="463"/>
            <ac:picMk id="5" creationId="{8531AD7D-EDDB-A8B3-79D1-9C0CFF1D8EDD}"/>
          </ac:picMkLst>
        </pc:picChg>
        <pc:picChg chg="del">
          <ac:chgData name="CHERN Cheng" userId="d62a071f-70b0-4ff7-8cfb-79a493b860d5" providerId="ADAL" clId="{9F180B1B-FAB8-E743-8C24-C4D45340E9CB}" dt="2024-03-18T02:48:49.750" v="151" actId="478"/>
          <ac:picMkLst>
            <pc:docMk/>
            <pc:sldMk cId="351586183" sldId="463"/>
            <ac:picMk id="6" creationId="{6DA85096-EF45-071F-9081-793992D99518}"/>
          </ac:picMkLst>
        </pc:picChg>
        <pc:picChg chg="add del mod">
          <ac:chgData name="CHERN Cheng" userId="d62a071f-70b0-4ff7-8cfb-79a493b860d5" providerId="ADAL" clId="{9F180B1B-FAB8-E743-8C24-C4D45340E9CB}" dt="2024-03-18T02:52:10.165" v="228" actId="478"/>
          <ac:picMkLst>
            <pc:docMk/>
            <pc:sldMk cId="351586183" sldId="463"/>
            <ac:picMk id="9" creationId="{2A6ACA0F-4976-972F-C8E3-F39E70275015}"/>
          </ac:picMkLst>
        </pc:picChg>
        <pc:picChg chg="add mod">
          <ac:chgData name="CHERN Cheng" userId="d62a071f-70b0-4ff7-8cfb-79a493b860d5" providerId="ADAL" clId="{9F180B1B-FAB8-E743-8C24-C4D45340E9CB}" dt="2024-03-18T02:52:19.009" v="230" actId="1076"/>
          <ac:picMkLst>
            <pc:docMk/>
            <pc:sldMk cId="351586183" sldId="463"/>
            <ac:picMk id="10" creationId="{FF2B47DB-F0A7-2143-76E6-1BE7AD9F9DA0}"/>
          </ac:picMkLst>
        </pc:picChg>
      </pc:sldChg>
    </pc:docChg>
  </pc:docChgLst>
  <pc:docChgLst>
    <pc:chgData name="TEAN Wan Ching" userId="fc98056f-1a01-4eb0-9226-57461d26a03f" providerId="ADAL" clId="{DCD0AF18-9476-7541-B65D-F988AFBF2C8E}"/>
    <pc:docChg chg="custSel addSld modSld">
      <pc:chgData name="TEAN Wan Ching" userId="fc98056f-1a01-4eb0-9226-57461d26a03f" providerId="ADAL" clId="{DCD0AF18-9476-7541-B65D-F988AFBF2C8E}" dt="2024-03-17T15:26:50.566" v="12" actId="1076"/>
      <pc:docMkLst>
        <pc:docMk/>
      </pc:docMkLst>
      <pc:sldChg chg="addSp delSp modSp new mod">
        <pc:chgData name="TEAN Wan Ching" userId="fc98056f-1a01-4eb0-9226-57461d26a03f" providerId="ADAL" clId="{DCD0AF18-9476-7541-B65D-F988AFBF2C8E}" dt="2024-03-17T15:26:50.566" v="12" actId="1076"/>
        <pc:sldMkLst>
          <pc:docMk/>
          <pc:sldMk cId="2640448879" sldId="458"/>
        </pc:sldMkLst>
        <pc:spChg chg="mod">
          <ac:chgData name="TEAN Wan Ching" userId="fc98056f-1a01-4eb0-9226-57461d26a03f" providerId="ADAL" clId="{DCD0AF18-9476-7541-B65D-F988AFBF2C8E}" dt="2024-03-17T15:26:50.566" v="12" actId="1076"/>
          <ac:spMkLst>
            <pc:docMk/>
            <pc:sldMk cId="2640448879" sldId="458"/>
            <ac:spMk id="2" creationId="{DD5DD4DB-8B4E-A139-8ABC-E3F1DD181050}"/>
          </ac:spMkLst>
        </pc:spChg>
        <pc:spChg chg="del mod">
          <ac:chgData name="TEAN Wan Ching" userId="fc98056f-1a01-4eb0-9226-57461d26a03f" providerId="ADAL" clId="{DCD0AF18-9476-7541-B65D-F988AFBF2C8E}" dt="2024-03-17T15:25:46.771" v="4" actId="478"/>
          <ac:spMkLst>
            <pc:docMk/>
            <pc:sldMk cId="2640448879" sldId="458"/>
            <ac:spMk id="3" creationId="{0D415521-DE71-9F31-3AAC-A27938EED13B}"/>
          </ac:spMkLst>
        </pc:spChg>
        <pc:picChg chg="add mod">
          <ac:chgData name="TEAN Wan Ching" userId="fc98056f-1a01-4eb0-9226-57461d26a03f" providerId="ADAL" clId="{DCD0AF18-9476-7541-B65D-F988AFBF2C8E}" dt="2024-03-17T15:26:02.132" v="11" actId="1076"/>
          <ac:picMkLst>
            <pc:docMk/>
            <pc:sldMk cId="2640448879" sldId="458"/>
            <ac:picMk id="1026" creationId="{BE0246D0-5C72-C808-10DD-7B8C115B0EBD}"/>
          </ac:picMkLst>
        </pc:picChg>
        <pc:picChg chg="add mod">
          <ac:chgData name="TEAN Wan Ching" userId="fc98056f-1a01-4eb0-9226-57461d26a03f" providerId="ADAL" clId="{DCD0AF18-9476-7541-B65D-F988AFBF2C8E}" dt="2024-03-17T15:25:58.033" v="9" actId="1076"/>
          <ac:picMkLst>
            <pc:docMk/>
            <pc:sldMk cId="2640448879" sldId="458"/>
            <ac:picMk id="1028" creationId="{559A4148-B5D3-5F10-AC32-1A565AE37427}"/>
          </ac:picMkLst>
        </pc:picChg>
      </pc:sldChg>
    </pc:docChg>
  </pc:docChgLst>
  <pc:docChgLst>
    <pc:chgData name="SUN Yifan" userId="S::yifan.sun.2022@msa.smu.edu.sg::138a846e-18e7-445a-870b-be1c59ba0871" providerId="AD" clId="Web-{084827AD-F64E-44AA-A803-E8EFD35B6E2B}"/>
    <pc:docChg chg="modSld">
      <pc:chgData name="SUN Yifan" userId="S::yifan.sun.2022@msa.smu.edu.sg::138a846e-18e7-445a-870b-be1c59ba0871" providerId="AD" clId="Web-{084827AD-F64E-44AA-A803-E8EFD35B6E2B}" dt="2024-03-17T15:49:16.521" v="0" actId="20577"/>
      <pc:docMkLst>
        <pc:docMk/>
      </pc:docMkLst>
      <pc:sldChg chg="modSp">
        <pc:chgData name="SUN Yifan" userId="S::yifan.sun.2022@msa.smu.edu.sg::138a846e-18e7-445a-870b-be1c59ba0871" providerId="AD" clId="Web-{084827AD-F64E-44AA-A803-E8EFD35B6E2B}" dt="2024-03-17T15:49:16.521" v="0" actId="20577"/>
        <pc:sldMkLst>
          <pc:docMk/>
          <pc:sldMk cId="1572507715" sldId="423"/>
        </pc:sldMkLst>
        <pc:spChg chg="mod">
          <ac:chgData name="SUN Yifan" userId="S::yifan.sun.2022@msa.smu.edu.sg::138a846e-18e7-445a-870b-be1c59ba0871" providerId="AD" clId="Web-{084827AD-F64E-44AA-A803-E8EFD35B6E2B}" dt="2024-03-17T15:49:16.521" v="0" actId="20577"/>
          <ac:spMkLst>
            <pc:docMk/>
            <pc:sldMk cId="1572507715" sldId="423"/>
            <ac:spMk id="2" creationId="{ABF47997-A1DE-FBF0-3635-EA52092A2881}"/>
          </ac:spMkLst>
        </pc:spChg>
      </pc:sldChg>
    </pc:docChg>
  </pc:docChgLst>
  <pc:docChgLst>
    <pc:chgData name="ZHANG Erhe" userId="S::erhe.zhang.2023@msa.smu.edu.sg::1bdec11e-d0e2-4d79-bdb8-bcd8bdeefe27" providerId="AD" clId="Web-{562E49C6-A485-E7FA-8E92-06175A0DF39B}"/>
    <pc:docChg chg="sldOrd">
      <pc:chgData name="ZHANG Erhe" userId="S::erhe.zhang.2023@msa.smu.edu.sg::1bdec11e-d0e2-4d79-bdb8-bcd8bdeefe27" providerId="AD" clId="Web-{562E49C6-A485-E7FA-8E92-06175A0DF39B}" dt="2024-03-17T15:26:52.637" v="1"/>
      <pc:docMkLst>
        <pc:docMk/>
      </pc:docMkLst>
      <pc:sldChg chg="ord">
        <pc:chgData name="ZHANG Erhe" userId="S::erhe.zhang.2023@msa.smu.edu.sg::1bdec11e-d0e2-4d79-bdb8-bcd8bdeefe27" providerId="AD" clId="Web-{562E49C6-A485-E7FA-8E92-06175A0DF39B}" dt="2024-03-17T15:26:52.637" v="1"/>
        <pc:sldMkLst>
          <pc:docMk/>
          <pc:sldMk cId="2640448879" sldId="4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2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2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75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RF Model 31 (Financial Model) makes the best in sample prediction with the lowest RMSE of 748.0.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/>
          </a:p>
          <a:p>
            <a:pPr>
              <a:buFont typeface="Arial" panose="020B0604020202020204" pitchFamily="34" charset="0"/>
              <a:buChar char="•"/>
            </a:pPr>
            <a:r>
              <a:rPr lang="en-US" sz="1100"/>
              <a:t>RF Model 33 (Non Financial Model) performs the worst in terms of in sample prediction with the highest RMSE of 927.0.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9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90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9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2" r:id="rId5"/>
    <p:sldLayoutId id="2147483663" r:id="rId6"/>
    <p:sldLayoutId id="2147483665" r:id="rId7"/>
    <p:sldLayoutId id="2147483666" r:id="rId8"/>
    <p:sldLayoutId id="2147483672" r:id="rId9"/>
    <p:sldLayoutId id="2147483696" r:id="rId10"/>
    <p:sldLayoutId id="2147483697" r:id="rId11"/>
    <p:sldLayoutId id="2147483698" r:id="rId12"/>
    <p:sldLayoutId id="214748369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482795" y="211935"/>
            <a:ext cx="8307952" cy="21467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number of Twitter followers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996374" y="2513306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b="1">
                <a:solidFill>
                  <a:schemeClr val="dk1"/>
                </a:solidFill>
              </a:rPr>
              <a:t>Group 3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C0A8953-3E4A-E595-9B2E-5702DC388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84343"/>
              </p:ext>
            </p:extLst>
          </p:nvPr>
        </p:nvGraphicFramePr>
        <p:xfrm>
          <a:off x="2037332" y="2975290"/>
          <a:ext cx="5120640" cy="1524000"/>
        </p:xfrm>
        <a:graphic>
          <a:graphicData uri="http://schemas.openxmlformats.org/drawingml/2006/table">
            <a:tbl>
              <a:tblPr firstRow="1" bandRow="1">
                <a:tableStyleId>{A6885494-6F79-4A19-99D8-B3A30DB536EE}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956124197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3178207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</a:rPr>
                        <a:t>Chern</a:t>
                      </a:r>
                      <a:r>
                        <a:rPr lang="en-GB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 Cheng</a:t>
                      </a:r>
                      <a:endParaRPr lang="zh-CN" altLang="en-US" sz="1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>
                          <a:latin typeface="Arial"/>
                        </a:rPr>
                        <a:t>01354502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871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Sun Yifan</a:t>
                      </a:r>
                      <a:endParaRPr lang="zh-CN" altLang="en-US"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noProof="0">
                          <a:latin typeface="Arial"/>
                        </a:rPr>
                        <a:t>01461236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254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</a:rPr>
                        <a:t>Tean Wan Ching</a:t>
                      </a:r>
                      <a:endParaRPr lang="en-GB" sz="1400" b="0" i="0" u="none" strike="noStrike" cap="non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noProof="0">
                          <a:latin typeface="Arial"/>
                        </a:rPr>
                        <a:t>01462626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685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Yue Zixuan</a:t>
                      </a:r>
                      <a:r>
                        <a:rPr lang="en-GB" altLang="zh-CN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 </a:t>
                      </a:r>
                      <a:endParaRPr lang="zh-CN" altLang="en-US" sz="1400" b="1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i="0" u="none" strike="noStrike" noProof="0">
                          <a:latin typeface="Arial"/>
                        </a:rPr>
                        <a:t>01475299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89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1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Zhang </a:t>
                      </a:r>
                      <a:r>
                        <a:rPr lang="en-GB" sz="1400" b="1" i="0" u="none" strike="noStrike" cap="none" noProof="0" err="1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Erhe</a:t>
                      </a:r>
                      <a:endParaRPr lang="zh-CN" altLang="en-US" sz="1400" b="1" i="0" u="none" strike="noStrike" cap="none" err="1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/>
                        <a:t>01475073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4439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Non-Financial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5D2B-EC5F-FFFC-5764-A5794F63342C}"/>
              </a:ext>
            </a:extLst>
          </p:cNvPr>
          <p:cNvSpPr txBox="1"/>
          <p:nvPr/>
        </p:nvSpPr>
        <p:spPr>
          <a:xfrm>
            <a:off x="713223" y="1017725"/>
            <a:ext cx="7831404" cy="355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Company’s announcements (daily)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sz="16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red_announce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number_annoucement</a:t>
            </a:r>
            <a:endParaRPr lang="zh-CN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Profile data (fixed)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1. TFF (</a:t>
            </a:r>
            <a:r>
              <a:rPr lang="en-GB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followers and </a:t>
            </a:r>
            <a:r>
              <a:rPr lang="en-GB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followee</a:t>
            </a:r>
            <a:r>
              <a:rPr lang="en-GB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ratio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Replace those 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followee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0 with 1 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2. readability of profile bio (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flesch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score, 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coleman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lieu, FOG)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fill NA with industry median – total median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GB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no.of</a:t>
            </a:r>
            <a:r>
              <a:rPr lang="en-GB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words of bio (0 for no profile bio)</a:t>
            </a:r>
            <a:endParaRPr lang="en-US" altLang="zh-CN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4. profile completeness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5. 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has_url</a:t>
            </a:r>
            <a:endParaRPr lang="en-US" altLang="zh-CN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6. No of Hashtags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has_hashtags</a:t>
            </a:r>
            <a:endParaRPr lang="en-US" altLang="zh-CN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8. 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user_name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categories ("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contains_company_name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", "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contains_words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", “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custom_content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“)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9. joined Twitter duration ("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days_joined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", "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months_joined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", "</a:t>
            </a:r>
            <a:r>
              <a:rPr lang="en-US" altLang="zh-CN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years_joined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")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0A917CD-C27D-1983-0B22-E0403B89A9F6}"/>
              </a:ext>
            </a:extLst>
          </p:cNvPr>
          <p:cNvGrpSpPr/>
          <p:nvPr/>
        </p:nvGrpSpPr>
        <p:grpSpPr>
          <a:xfrm>
            <a:off x="5736081" y="1248918"/>
            <a:ext cx="3147984" cy="2645664"/>
            <a:chOff x="5736081" y="1248918"/>
            <a:chExt cx="3147984" cy="26456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C8A97-4497-135A-28A7-E62A4A7ECD61}"/>
                </a:ext>
              </a:extLst>
            </p:cNvPr>
            <p:cNvSpPr txBox="1"/>
            <p:nvPr/>
          </p:nvSpPr>
          <p:spPr>
            <a:xfrm>
              <a:off x="5736081" y="1248918"/>
              <a:ext cx="3102864" cy="2645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07D498D-16C2-FFC2-B84A-06D8FE2623D6}"/>
                </a:ext>
              </a:extLst>
            </p:cNvPr>
            <p:cNvGrpSpPr/>
            <p:nvPr/>
          </p:nvGrpSpPr>
          <p:grpSpPr>
            <a:xfrm>
              <a:off x="5881614" y="1349512"/>
              <a:ext cx="3002451" cy="2434935"/>
              <a:chOff x="5875518" y="1349512"/>
              <a:chExt cx="3002451" cy="2434935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A4646F5-67A2-B88F-6FB3-7F312F03B279}"/>
                  </a:ext>
                </a:extLst>
              </p:cNvPr>
              <p:cNvGrpSpPr/>
              <p:nvPr/>
            </p:nvGrpSpPr>
            <p:grpSpPr>
              <a:xfrm>
                <a:off x="6742922" y="1359053"/>
                <a:ext cx="2135047" cy="2425394"/>
                <a:chOff x="6157705" y="1305832"/>
                <a:chExt cx="2135047" cy="242539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ED20252-9C8D-900B-21D1-A43FC9B5A0D4}"/>
                    </a:ext>
                  </a:extLst>
                </p:cNvPr>
                <p:cNvSpPr txBox="1"/>
                <p:nvPr/>
              </p:nvSpPr>
              <p:spPr>
                <a:xfrm>
                  <a:off x="6157706" y="1305832"/>
                  <a:ext cx="186266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American express co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54EB370-CF00-46F3-F99F-D260E6B28624}"/>
                    </a:ext>
                  </a:extLst>
                </p:cNvPr>
                <p:cNvSpPr txBox="1"/>
                <p:nvPr/>
              </p:nvSpPr>
              <p:spPr>
                <a:xfrm>
                  <a:off x="6157705" y="2528656"/>
                  <a:ext cx="131885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@CRiverLabs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DAA4244-25BC-CA7C-109A-16878BD18506}"/>
                    </a:ext>
                  </a:extLst>
                </p:cNvPr>
                <p:cNvSpPr txBox="1"/>
                <p:nvPr/>
              </p:nvSpPr>
              <p:spPr>
                <a:xfrm>
                  <a:off x="6157706" y="2231078"/>
                  <a:ext cx="21350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Charles river </a:t>
                  </a:r>
                  <a:r>
                    <a:rPr lang="fr-FR" altLang="zh-CN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labs</a:t>
                  </a:r>
                  <a:r>
                    <a:rPr lang="fr-FR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altLang="zh-CN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intl</a:t>
                  </a:r>
                  <a:r>
                    <a:rPr lang="fr-FR" altLang="zh-CN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fr-FR" altLang="zh-CN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inc</a:t>
                  </a:r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7D8AEAB-CF24-A65E-30AA-A2AD1D76796A}"/>
                    </a:ext>
                  </a:extLst>
                </p:cNvPr>
                <p:cNvSpPr txBox="1"/>
                <p:nvPr/>
              </p:nvSpPr>
              <p:spPr>
                <a:xfrm>
                  <a:off x="6157705" y="3423449"/>
                  <a:ext cx="88191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@AMD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0468E74-541E-1779-6097-A76D29C6251A}"/>
                    </a:ext>
                  </a:extLst>
                </p:cNvPr>
                <p:cNvSpPr txBox="1"/>
                <p:nvPr/>
              </p:nvSpPr>
              <p:spPr>
                <a:xfrm>
                  <a:off x="6157706" y="3150896"/>
                  <a:ext cx="213504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Advanced micro devices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F73EA6A-35C2-E9AB-D7A7-46001DD7E835}"/>
                    </a:ext>
                  </a:extLst>
                </p:cNvPr>
                <p:cNvSpPr txBox="1"/>
                <p:nvPr/>
              </p:nvSpPr>
              <p:spPr>
                <a:xfrm>
                  <a:off x="6157706" y="1606969"/>
                  <a:ext cx="179560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@AmericanExpress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3979E8-9947-5931-E9C1-1C7B59B64A38}"/>
                  </a:ext>
                </a:extLst>
              </p:cNvPr>
              <p:cNvSpPr txBox="1"/>
              <p:nvPr/>
            </p:nvSpPr>
            <p:spPr>
              <a:xfrm>
                <a:off x="5875518" y="1349512"/>
                <a:ext cx="92980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kern="100" err="1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contains_company_name</a:t>
                </a:r>
                <a:r>
                  <a:rPr lang="en-US" altLang="zh-CN" kern="10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CC279D-6796-F487-17A1-F9AE38CD56F9}"/>
                  </a:ext>
                </a:extLst>
              </p:cNvPr>
              <p:cNvSpPr txBox="1"/>
              <p:nvPr/>
            </p:nvSpPr>
            <p:spPr>
              <a:xfrm>
                <a:off x="5907814" y="2333391"/>
                <a:ext cx="8652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kern="100" err="1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contains_words</a:t>
                </a:r>
                <a:endParaRPr lang="zh-CN" alt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5CA22CC-C5D5-0BD8-E732-C22527530EE2}"/>
                  </a:ext>
                </a:extLst>
              </p:cNvPr>
              <p:cNvSpPr txBox="1"/>
              <p:nvPr/>
            </p:nvSpPr>
            <p:spPr>
              <a:xfrm>
                <a:off x="5940109" y="3250284"/>
                <a:ext cx="8652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kern="100" err="1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custom_content</a:t>
                </a:r>
                <a:endParaRPr lang="zh-CN" alt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379047-0E1E-BA5F-5DCF-B909816085E8}"/>
              </a:ext>
            </a:extLst>
          </p:cNvPr>
          <p:cNvSpPr txBox="1"/>
          <p:nvPr/>
        </p:nvSpPr>
        <p:spPr>
          <a:xfrm>
            <a:off x="0" y="4859923"/>
            <a:ext cx="9144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Mueller, J., &amp; </a:t>
            </a:r>
            <a:r>
              <a:rPr lang="en-US" altLang="zh-CN" sz="8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Stumme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G. (2017). Predicting Rising Follower Counts on Twitter Using Profile Information. </a:t>
            </a:r>
            <a:r>
              <a:rPr lang="en-US" altLang="zh-CN" sz="800" i="1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Proceedings of the 2017 ACM on Web Science Conference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121–130. https://doi.org/10.1145/3091478.3091490</a:t>
            </a:r>
            <a:endParaRPr lang="zh-CN" altLang="zh-CN" sz="8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7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Non-Financial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0476D-66FA-C19F-B255-8915DB2F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75" y="1017725"/>
            <a:ext cx="5585944" cy="3665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8E682-956D-FB01-99FB-3C578C260EDA}"/>
              </a:ext>
            </a:extLst>
          </p:cNvPr>
          <p:cNvSpPr txBox="1"/>
          <p:nvPr/>
        </p:nvSpPr>
        <p:spPr>
          <a:xfrm>
            <a:off x="6590453" y="1673013"/>
            <a:ext cx="235034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26315 – 24653 = 1662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 1662 are profile data for the 6 companies that don’t have twitter account, if divided by 6, it’s just the number of days from 2016/12/29 to 2017/10/01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002B4-0531-7392-D1DB-D7396E478385}"/>
              </a:ext>
            </a:extLst>
          </p:cNvPr>
          <p:cNvSpPr txBox="1"/>
          <p:nvPr/>
        </p:nvSpPr>
        <p:spPr>
          <a:xfrm>
            <a:off x="2465492" y="1608667"/>
            <a:ext cx="523905" cy="65362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E792C-2593-6B2E-C0AD-6AE46A1E0A27}"/>
              </a:ext>
            </a:extLst>
          </p:cNvPr>
          <p:cNvSpPr txBox="1"/>
          <p:nvPr/>
        </p:nvSpPr>
        <p:spPr>
          <a:xfrm>
            <a:off x="2467850" y="2262292"/>
            <a:ext cx="521548" cy="230293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8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Other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5D2B-EC5F-FFFC-5764-A5794F63342C}"/>
              </a:ext>
            </a:extLst>
          </p:cNvPr>
          <p:cNvSpPr txBox="1"/>
          <p:nvPr/>
        </p:nvSpPr>
        <p:spPr>
          <a:xfrm>
            <a:off x="713223" y="1017725"/>
            <a:ext cx="6940643" cy="323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GB" altLang="zh-CN" sz="16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op_ind</a:t>
            </a:r>
            <a:r>
              <a:rPr lang="en-GB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(dummy variable)</a:t>
            </a: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endParaRPr lang="en-GB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Week dummy variables</a:t>
            </a:r>
          </a:p>
          <a:p>
            <a:pPr lvl="0">
              <a:lnSpc>
                <a:spcPct val="107000"/>
              </a:lnSpc>
            </a:pP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GB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is_mon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is_tue, is_wed, is_thu, is_fri, is_sat</a:t>
            </a:r>
            <a:endParaRPr lang="en-GB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E1FFE-45B3-2DC2-18A1-D595C11E6014}"/>
              </a:ext>
            </a:extLst>
          </p:cNvPr>
          <p:cNvGrpSpPr/>
          <p:nvPr/>
        </p:nvGrpSpPr>
        <p:grpSpPr>
          <a:xfrm>
            <a:off x="1057135" y="1432512"/>
            <a:ext cx="3667265" cy="2143161"/>
            <a:chOff x="3843007" y="1165750"/>
            <a:chExt cx="2781313" cy="1739910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4D75F68-940C-CD0A-11AC-A845E5E34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8" t="41118" r="68894" b="54788"/>
            <a:stretch/>
          </p:blipFill>
          <p:spPr>
            <a:xfrm>
              <a:off x="3843020" y="1165750"/>
              <a:ext cx="2781300" cy="114299"/>
            </a:xfrm>
            <a:prstGeom prst="rect">
              <a:avLst/>
            </a:prstGeom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DE61686-102A-0E3B-AAEA-AE1443586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8" t="65554" r="69132" b="22164"/>
            <a:stretch/>
          </p:blipFill>
          <p:spPr>
            <a:xfrm>
              <a:off x="3843020" y="1280050"/>
              <a:ext cx="2781300" cy="342900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AB3CC40-6F70-E408-6B11-57B416F1B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460" t="24886" r="34651" b="71020"/>
            <a:stretch/>
          </p:blipFill>
          <p:spPr>
            <a:xfrm>
              <a:off x="3843019" y="1610587"/>
              <a:ext cx="2781299" cy="114299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0A23DC9-EB82-D59D-7456-B2ECD4EB7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460" t="77636" r="34652" b="18270"/>
            <a:stretch/>
          </p:blipFill>
          <p:spPr>
            <a:xfrm>
              <a:off x="3843019" y="1825556"/>
              <a:ext cx="2781299" cy="114299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825C87A-A976-A02D-A794-4F98BD452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460" t="49495" r="34652" b="46662"/>
            <a:stretch/>
          </p:blipFill>
          <p:spPr>
            <a:xfrm>
              <a:off x="3843020" y="1723620"/>
              <a:ext cx="2781300" cy="107312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4D75F68-940C-CD0A-11AC-A845E5E34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713" t="57338" b="34883"/>
            <a:stretch/>
          </p:blipFill>
          <p:spPr>
            <a:xfrm>
              <a:off x="3843007" y="2688489"/>
              <a:ext cx="2781298" cy="217171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71CAF31-8FDB-51BA-761C-3CC27002F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12" t="50037" r="-2" b="46664"/>
            <a:stretch/>
          </p:blipFill>
          <p:spPr>
            <a:xfrm>
              <a:off x="3843012" y="2596396"/>
              <a:ext cx="2781298" cy="92093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FA36DA5-5241-30D8-0585-BD99E4B14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742" t="20848" b="58640"/>
            <a:stretch/>
          </p:blipFill>
          <p:spPr>
            <a:xfrm>
              <a:off x="3843017" y="2023695"/>
              <a:ext cx="2781298" cy="572701"/>
            </a:xfrm>
            <a:prstGeom prst="rect">
              <a:avLst/>
            </a:prstGeom>
          </p:spPr>
        </p:pic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38B5A29-B0FC-0113-A959-C3D01AA0A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669" t="5088" b="91615"/>
            <a:stretch/>
          </p:blipFill>
          <p:spPr>
            <a:xfrm>
              <a:off x="3843017" y="1931602"/>
              <a:ext cx="2781303" cy="92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83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3" y="413150"/>
            <a:ext cx="5397300" cy="519559"/>
          </a:xfrm>
        </p:spPr>
        <p:txBody>
          <a:bodyPr/>
          <a:lstStyle/>
          <a:p>
            <a:r>
              <a:rPr lang="en-US" altLang="zh-CN" sz="1600" b="1">
                <a:latin typeface="Arial"/>
                <a:cs typeface="Arial"/>
              </a:rPr>
              <a:t>Financial model</a:t>
            </a:r>
            <a:br>
              <a:rPr lang="en-US" altLang="zh-CN" sz="1600" b="1">
                <a:latin typeface="Arial"/>
                <a:cs typeface="Arial"/>
              </a:rPr>
            </a:br>
            <a:endParaRPr lang="en-GB" altLang="zh-CN" sz="1600" b="1">
              <a:latin typeface="Arial"/>
              <a:cs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03977C-D44F-93CF-3A72-9C8B8330B3C0}"/>
              </a:ext>
            </a:extLst>
          </p:cNvPr>
          <p:cNvSpPr txBox="1"/>
          <p:nvPr/>
        </p:nvSpPr>
        <p:spPr>
          <a:xfrm>
            <a:off x="175343" y="868430"/>
            <a:ext cx="66698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Multicollinearity</a:t>
            </a:r>
            <a:r>
              <a:rPr lang="en-US" altLang="zh-CN">
                <a:solidFill>
                  <a:schemeClr val="bg2"/>
                </a:solidFill>
              </a:rPr>
              <a:t> test: </a:t>
            </a:r>
            <a:r>
              <a:rPr lang="en-GB">
                <a:solidFill>
                  <a:schemeClr val="bg2"/>
                </a:solidFill>
                <a:latin typeface="Times New Roman"/>
                <a:cs typeface="Times New Roman"/>
              </a:rPr>
              <a:t>correlation matrix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0" name="文字方塊 4">
            <a:extLst>
              <a:ext uri="{FF2B5EF4-FFF2-40B4-BE49-F238E27FC236}">
                <a16:creationId xmlns:a16="http://schemas.microsoft.com/office/drawing/2014/main" id="{93E6E886-52B8-CF26-7A00-AB0B52B38701}"/>
              </a:ext>
            </a:extLst>
          </p:cNvPr>
          <p:cNvSpPr txBox="1"/>
          <p:nvPr/>
        </p:nvSpPr>
        <p:spPr>
          <a:xfrm>
            <a:off x="175342" y="1253465"/>
            <a:ext cx="4526024" cy="33239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pairs of highly correlated variables : </a:t>
            </a:r>
          </a:p>
          <a:p>
            <a:endParaRPr lang="en-GB" altLang="zh-CN">
              <a:solidFill>
                <a:schemeClr val="bg2"/>
              </a:solidFill>
              <a:latin typeface="Times New Roman"/>
              <a:cs typeface="Times New Roman"/>
            </a:endParaRP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-Return on Assets 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roa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 </a:t>
            </a: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 Return on Capital Employed 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roce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endParaRPr lang="en-GB" altLang="zh-CN">
              <a:solidFill>
                <a:schemeClr val="bg2"/>
              </a:solidFill>
              <a:latin typeface="Times New Roman"/>
              <a:cs typeface="Times New Roman"/>
            </a:endParaRP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-Cash Ratio 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cash_ratio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 Quick Ratio 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quick_ratio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endParaRPr lang="en-GB" altLang="zh-CN">
              <a:solidFill>
                <a:schemeClr val="bg2"/>
              </a:solidFill>
              <a:latin typeface="Times New Roman"/>
              <a:cs typeface="Times New Roman"/>
            </a:endParaRP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-Net Profit Margin 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npm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r>
              <a:rPr lang="en-US" altLang="zh-CN">
                <a:solidFill>
                  <a:schemeClr val="bg2"/>
                </a:solidFill>
                <a:latin typeface="Times New Roman"/>
                <a:cs typeface="Times New Roman"/>
              </a:rPr>
              <a:t> Operating Income Before Depreciation 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opmbd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r>
              <a:rPr lang="en-US" altLang="zh-CN">
                <a:solidFill>
                  <a:schemeClr val="bg2"/>
                </a:solidFill>
                <a:latin typeface="Times New Roman"/>
                <a:cs typeface="Times New Roman"/>
              </a:rPr>
              <a:t> Operating Income After Depreciation 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(</a:t>
            </a:r>
            <a:r>
              <a:rPr lang="en-GB" altLang="zh-CN" err="1">
                <a:solidFill>
                  <a:schemeClr val="bg2"/>
                </a:solidFill>
                <a:latin typeface="Times New Roman"/>
                <a:cs typeface="Times New Roman"/>
              </a:rPr>
              <a:t>opmad</a:t>
            </a:r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)</a:t>
            </a: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lang="en-GB" altLang="zh-CN">
                <a:solidFill>
                  <a:schemeClr val="bg2"/>
                </a:solidFill>
                <a:latin typeface="Times New Roman"/>
                <a:cs typeface="Times New Roman"/>
              </a:rPr>
              <a:t>Build same 6 models by only keep one of the variables for    each pair</a:t>
            </a:r>
          </a:p>
          <a:p>
            <a:endParaRPr lang="zh-CN" altLang="en-US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D2661-F9B2-E830-650F-794A84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72929"/>
            <a:ext cx="4198984" cy="37874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F0A3F8-A341-D9B2-62D5-1DF72B194499}"/>
              </a:ext>
            </a:extLst>
          </p:cNvPr>
          <p:cNvSpPr/>
          <p:nvPr/>
        </p:nvSpPr>
        <p:spPr>
          <a:xfrm>
            <a:off x="7300332" y="3337932"/>
            <a:ext cx="289931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89C1E6A-769D-B89B-F822-6B752C948281}"/>
              </a:ext>
            </a:extLst>
          </p:cNvPr>
          <p:cNvSpPr/>
          <p:nvPr/>
        </p:nvSpPr>
        <p:spPr>
          <a:xfrm>
            <a:off x="6612018" y="2640643"/>
            <a:ext cx="353776" cy="374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CC5FA5-74A0-0E76-530D-E9D9D7186F54}"/>
              </a:ext>
            </a:extLst>
          </p:cNvPr>
          <p:cNvSpPr/>
          <p:nvPr/>
        </p:nvSpPr>
        <p:spPr>
          <a:xfrm>
            <a:off x="7133064" y="1984917"/>
            <a:ext cx="226741" cy="23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9D9A06-3746-35D7-C133-E74885F4D460}"/>
              </a:ext>
            </a:extLst>
          </p:cNvPr>
          <p:cNvCxnSpPr>
            <a:cxnSpLocks/>
          </p:cNvCxnSpPr>
          <p:nvPr/>
        </p:nvCxnSpPr>
        <p:spPr>
          <a:xfrm>
            <a:off x="205078" y="2066693"/>
            <a:ext cx="27165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A20D2E-A717-B915-0C37-4148A0489666}"/>
              </a:ext>
            </a:extLst>
          </p:cNvPr>
          <p:cNvCxnSpPr>
            <a:cxnSpLocks/>
          </p:cNvCxnSpPr>
          <p:nvPr/>
        </p:nvCxnSpPr>
        <p:spPr>
          <a:xfrm>
            <a:off x="234816" y="3572108"/>
            <a:ext cx="36235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46B28B-DEB0-F3A8-7691-19D37D62BAC2}"/>
              </a:ext>
            </a:extLst>
          </p:cNvPr>
          <p:cNvCxnSpPr>
            <a:cxnSpLocks/>
          </p:cNvCxnSpPr>
          <p:nvPr/>
        </p:nvCxnSpPr>
        <p:spPr>
          <a:xfrm>
            <a:off x="234816" y="3337932"/>
            <a:ext cx="36235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0CDA3D-37F4-7122-34EC-8089054A2835}"/>
              </a:ext>
            </a:extLst>
          </p:cNvPr>
          <p:cNvCxnSpPr>
            <a:cxnSpLocks/>
          </p:cNvCxnSpPr>
          <p:nvPr/>
        </p:nvCxnSpPr>
        <p:spPr>
          <a:xfrm>
            <a:off x="205078" y="2709746"/>
            <a:ext cx="20623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6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3" y="413150"/>
            <a:ext cx="5397300" cy="519559"/>
          </a:xfrm>
        </p:spPr>
        <p:txBody>
          <a:bodyPr/>
          <a:lstStyle/>
          <a:p>
            <a:r>
              <a:rPr lang="en-US" altLang="zh-CN" sz="1600" b="1">
                <a:latin typeface="Arial"/>
                <a:cs typeface="Arial"/>
              </a:rPr>
              <a:t>Financial model</a:t>
            </a:r>
            <a:br>
              <a:rPr lang="en-US" altLang="zh-CN" sz="1600" b="1">
                <a:latin typeface="Arial"/>
                <a:cs typeface="Arial"/>
              </a:rPr>
            </a:br>
            <a:endParaRPr lang="en-GB" altLang="zh-CN" sz="1600" b="1">
              <a:latin typeface="Arial"/>
              <a:cs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03977C-D44F-93CF-3A72-9C8B8330B3C0}"/>
              </a:ext>
            </a:extLst>
          </p:cNvPr>
          <p:cNvSpPr txBox="1"/>
          <p:nvPr/>
        </p:nvSpPr>
        <p:spPr>
          <a:xfrm>
            <a:off x="175343" y="829815"/>
            <a:ext cx="66698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b="1">
                <a:solidFill>
                  <a:schemeClr val="bg2"/>
                </a:solidFill>
                <a:latin typeface="Times New Roman"/>
                <a:cs typeface="Times New Roman"/>
              </a:rPr>
              <a:t>Six Financial Models 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5C582B-A028-745D-B083-37190C8976B8}"/>
              </a:ext>
            </a:extLst>
          </p:cNvPr>
          <p:cNvSpPr txBox="1"/>
          <p:nvPr/>
        </p:nvSpPr>
        <p:spPr>
          <a:xfrm>
            <a:off x="365663" y="1294477"/>
            <a:ext cx="8384327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Model1: Financial ratios + stock price (daily changing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Model2: Financial ratios 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lag </a:t>
            </a: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value + stock price (daily change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Model3: Financial ratios + stock price (daily change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+ industry fixed effect </a:t>
            </a:r>
            <a:endParaRPr lang="en-US" sz="11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 u="none" strike="noStrike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Model4: Financial ratios 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lag</a:t>
            </a: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value + stock price (daily change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+ industry fixed effect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 u="none" strike="noStrike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Model5: Financial ratios value + stock price (daily change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+ industry fixed effect +firm fixed effect</a:t>
            </a:r>
            <a:endParaRPr lang="en-US" sz="11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 u="none" strike="noStrike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1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Model6: Financial ratios 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lag</a:t>
            </a:r>
            <a:r>
              <a:rPr lang="en-US" sz="11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value + stock price (daily change rate and daily volatile) + industry dummy (popular industry = 1) + week dummy + log (asset)</a:t>
            </a:r>
            <a:r>
              <a:rPr lang="en-US" sz="1100" b="1"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 </a:t>
            </a:r>
            <a:r>
              <a:rPr lang="en-US" sz="11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等线 Light" panose="02010600030101010101" pitchFamily="2" charset="-122"/>
              </a:rPr>
              <a:t>+ industry fixed effect +firm fixed effect</a:t>
            </a:r>
            <a:endParaRPr lang="en-US" sz="1100" b="1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91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3" y="413150"/>
            <a:ext cx="5397300" cy="519559"/>
          </a:xfrm>
        </p:spPr>
        <p:txBody>
          <a:bodyPr/>
          <a:lstStyle/>
          <a:p>
            <a:r>
              <a:rPr lang="en-US" altLang="zh-CN" sz="1600" b="1">
                <a:latin typeface="Arial"/>
                <a:cs typeface="Arial"/>
              </a:rPr>
              <a:t>Financial model</a:t>
            </a:r>
            <a:br>
              <a:rPr lang="en-US" altLang="zh-CN" sz="1600" b="1">
                <a:latin typeface="Arial"/>
                <a:cs typeface="Arial"/>
              </a:rPr>
            </a:br>
            <a:endParaRPr lang="en-GB" altLang="zh-CN" sz="1600" b="1">
              <a:latin typeface="Arial"/>
              <a:cs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03977C-D44F-93CF-3A72-9C8B8330B3C0}"/>
              </a:ext>
            </a:extLst>
          </p:cNvPr>
          <p:cNvSpPr txBox="1"/>
          <p:nvPr/>
        </p:nvSpPr>
        <p:spPr>
          <a:xfrm>
            <a:off x="175343" y="868430"/>
            <a:ext cx="66698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comparison for all 12 models – In Sample Accuracy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3" name="文字方塊 4">
            <a:extLst>
              <a:ext uri="{FF2B5EF4-FFF2-40B4-BE49-F238E27FC236}">
                <a16:creationId xmlns:a16="http://schemas.microsoft.com/office/drawing/2014/main" id="{19DD0941-51F4-5799-3525-A5E1F77FABDA}"/>
              </a:ext>
            </a:extLst>
          </p:cNvPr>
          <p:cNvSpPr txBox="1"/>
          <p:nvPr/>
        </p:nvSpPr>
        <p:spPr>
          <a:xfrm>
            <a:off x="5067755" y="1513977"/>
            <a:ext cx="32915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with all financial ratio variables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CD37FFB2-A93C-21F9-0DD6-E062CF47DF0F}"/>
              </a:ext>
            </a:extLst>
          </p:cNvPr>
          <p:cNvSpPr txBox="1"/>
          <p:nvPr/>
        </p:nvSpPr>
        <p:spPr>
          <a:xfrm>
            <a:off x="5067755" y="2566932"/>
            <a:ext cx="387552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after removing highly correlated variables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5" name="文字方塊 4">
            <a:extLst>
              <a:ext uri="{FF2B5EF4-FFF2-40B4-BE49-F238E27FC236}">
                <a16:creationId xmlns:a16="http://schemas.microsoft.com/office/drawing/2014/main" id="{1DF725E5-8637-0114-7AB3-FEE2550AEBEE}"/>
              </a:ext>
            </a:extLst>
          </p:cNvPr>
          <p:cNvSpPr txBox="1"/>
          <p:nvPr/>
        </p:nvSpPr>
        <p:spPr>
          <a:xfrm>
            <a:off x="182777" y="3291900"/>
            <a:ext cx="8321886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Model4 returns the lowest RMSE with all financial ratio variables include.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Model9 returns the lowest RMSE after removing highly correlated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compare in group level, almost all 6 models in sample accuracy become worse after removing the highly correlated variables except model 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keep all these 12 models to check the out of sample accuracy.</a:t>
            </a:r>
          </a:p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9107B-3010-4A52-7A0F-A3FE9A46E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5" y="1373509"/>
            <a:ext cx="4437200" cy="5971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267A00-7C42-9498-CAAD-81872C2426C8}"/>
              </a:ext>
            </a:extLst>
          </p:cNvPr>
          <p:cNvSpPr/>
          <p:nvPr/>
        </p:nvSpPr>
        <p:spPr>
          <a:xfrm>
            <a:off x="2457995" y="1387989"/>
            <a:ext cx="780586" cy="559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F08D03-0158-8019-B6D7-584E35F7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" y="2437069"/>
            <a:ext cx="4449336" cy="437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7BDA0A-07A1-06A1-4E66-F3EF00BAA361}"/>
              </a:ext>
            </a:extLst>
          </p:cNvPr>
          <p:cNvSpPr/>
          <p:nvPr/>
        </p:nvSpPr>
        <p:spPr>
          <a:xfrm>
            <a:off x="1707145" y="2437068"/>
            <a:ext cx="708952" cy="437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3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43" y="271904"/>
            <a:ext cx="5397300" cy="519559"/>
          </a:xfrm>
        </p:spPr>
        <p:txBody>
          <a:bodyPr/>
          <a:lstStyle/>
          <a:p>
            <a:r>
              <a:rPr lang="en-US" altLang="zh-CN" sz="1600" b="1">
                <a:latin typeface="Arial"/>
                <a:cs typeface="Arial"/>
              </a:rPr>
              <a:t>Financial model</a:t>
            </a:r>
            <a:br>
              <a:rPr lang="en-US" altLang="zh-CN" sz="1600" b="1">
                <a:latin typeface="Arial"/>
                <a:cs typeface="Arial"/>
              </a:rPr>
            </a:br>
            <a:endParaRPr lang="en-GB" altLang="zh-CN" sz="1600" b="1">
              <a:latin typeface="Arial"/>
              <a:cs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03977C-D44F-93CF-3A72-9C8B8330B3C0}"/>
              </a:ext>
            </a:extLst>
          </p:cNvPr>
          <p:cNvSpPr txBox="1"/>
          <p:nvPr/>
        </p:nvSpPr>
        <p:spPr>
          <a:xfrm>
            <a:off x="138675" y="595336"/>
            <a:ext cx="66698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Kaggle Score comparison for all 12 models – Out of Sample Accuracy</a:t>
            </a:r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7" name="文字方塊 4">
            <a:extLst>
              <a:ext uri="{FF2B5EF4-FFF2-40B4-BE49-F238E27FC236}">
                <a16:creationId xmlns:a16="http://schemas.microsoft.com/office/drawing/2014/main" id="{06DC2135-A4B9-4FAB-D98E-F972B2AB66D4}"/>
              </a:ext>
            </a:extLst>
          </p:cNvPr>
          <p:cNvSpPr txBox="1"/>
          <p:nvPr/>
        </p:nvSpPr>
        <p:spPr>
          <a:xfrm>
            <a:off x="75085" y="3739244"/>
            <a:ext cx="874345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</a:t>
            </a:r>
            <a:r>
              <a:rPr lang="en-US" altLang="zh-CN" baseline="300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group, Model1 gets the best Kaggle Score instead of Model4 (lowest 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</a:t>
            </a:r>
            <a:r>
              <a:rPr lang="en-US" altLang="zh-CN" baseline="300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group, Model9 gets the best Kaggle Score also lowest 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Model 4 is the best model for in sample data. Model9 is the best model for out of sample data. </a:t>
            </a:r>
          </a:p>
          <a:p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 Model 9 has higher bias but lower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Rank no.4 in the leaderboard on Kaggle for Financial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12E349-0CB0-6AD0-877A-9CA2E90D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2" y="858292"/>
            <a:ext cx="4214672" cy="292577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869527-51FE-4302-C8B3-763BFDED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10" y="841790"/>
            <a:ext cx="4214672" cy="29257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0711F6-AEEE-AF90-45BB-CAB5371ED034}"/>
              </a:ext>
            </a:extLst>
          </p:cNvPr>
          <p:cNvSpPr/>
          <p:nvPr/>
        </p:nvSpPr>
        <p:spPr>
          <a:xfrm>
            <a:off x="282395" y="3362949"/>
            <a:ext cx="4084423" cy="376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2C9670-F76A-405F-3215-F6FFBD407158}"/>
              </a:ext>
            </a:extLst>
          </p:cNvPr>
          <p:cNvSpPr/>
          <p:nvPr/>
        </p:nvSpPr>
        <p:spPr>
          <a:xfrm>
            <a:off x="4448572" y="2431380"/>
            <a:ext cx="4211149" cy="387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3A7EAC57-7B70-2E75-83CD-E21FD0E3E762}"/>
              </a:ext>
            </a:extLst>
          </p:cNvPr>
          <p:cNvSpPr/>
          <p:nvPr/>
        </p:nvSpPr>
        <p:spPr>
          <a:xfrm>
            <a:off x="7538224" y="2473049"/>
            <a:ext cx="297366" cy="30367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3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82A5-CDEA-E423-7F93-45DC1E53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888" y="550417"/>
            <a:ext cx="4059492" cy="119489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SG" sz="20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Non-Financial Model</a:t>
            </a:r>
            <a:br>
              <a:rPr lang="en-SG" sz="20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16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Analysis of Profile Bio Readability</a:t>
            </a:r>
            <a:br>
              <a:rPr lang="en-SG" b="1" i="0">
                <a:solidFill>
                  <a:srgbClr val="212529"/>
                </a:solidFill>
                <a:effectLst/>
                <a:latin typeface="system-ui"/>
              </a:rPr>
            </a:b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F9D2D-6612-738B-7D9E-B058B341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871"/>
            <a:ext cx="4647888" cy="3087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979F1-9BB5-5A1B-27E8-A74F0100D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963" y="1618300"/>
            <a:ext cx="4059492" cy="3087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fog_info</a:t>
            </a:r>
            <a:r>
              <a:rPr lang="en-US"/>
              <a:t>: </a:t>
            </a:r>
            <a:r>
              <a:rPr lang="en-SG" b="1"/>
              <a:t>lower</a:t>
            </a:r>
            <a:r>
              <a:rPr lang="en-SG"/>
              <a:t> Fog Index indicates that the text is </a:t>
            </a:r>
            <a:r>
              <a:rPr lang="en-SG" b="1"/>
              <a:t>easier</a:t>
            </a:r>
            <a:r>
              <a:rPr lang="en-SG"/>
              <a:t> to read.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/>
              <a:t>Fog Index: Approx. 15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flesch</a:t>
            </a:r>
            <a:r>
              <a:rPr lang="en-US"/>
              <a:t>: </a:t>
            </a:r>
            <a:r>
              <a:rPr lang="en-SG" b="1"/>
              <a:t>higher</a:t>
            </a:r>
            <a:r>
              <a:rPr lang="en-SG"/>
              <a:t> score indicates text that is </a:t>
            </a:r>
            <a:r>
              <a:rPr lang="en-SG" b="1"/>
              <a:t>easier</a:t>
            </a:r>
            <a:r>
              <a:rPr lang="en-SG"/>
              <a:t> to read.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Flesch </a:t>
            </a:r>
            <a:r>
              <a:rPr lang="en-SG" sz="1100"/>
              <a:t>score: Approx. 30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/>
              <a:t>Wide 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/>
              <a:t>Outliers: differences languages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err="1"/>
              <a:t>coleman_liau</a:t>
            </a:r>
            <a:r>
              <a:rPr lang="en-US"/>
              <a:t>: </a:t>
            </a:r>
            <a:r>
              <a:rPr lang="en-SG"/>
              <a:t>score represents the </a:t>
            </a:r>
            <a:r>
              <a:rPr lang="en-SG" b="1"/>
              <a:t>grade</a:t>
            </a:r>
            <a:r>
              <a:rPr lang="en-SG"/>
              <a:t> </a:t>
            </a:r>
            <a:r>
              <a:rPr lang="en-SG" b="1"/>
              <a:t>level</a:t>
            </a:r>
            <a:r>
              <a:rPr lang="en-SG"/>
              <a:t> required to understand the text.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/>
              <a:t>Coleman-</a:t>
            </a:r>
            <a:r>
              <a:rPr lang="en-SG" sz="1100" err="1"/>
              <a:t>Liau</a:t>
            </a:r>
            <a:r>
              <a:rPr lang="en-SG" sz="1100"/>
              <a:t> index: Approx. 25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/>
              <a:t>Outliers: differences languages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SG" sz="1100"/>
          </a:p>
          <a:p>
            <a:pPr marL="596900" lvl="1" indent="0">
              <a:buNone/>
            </a:pP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7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FCAE-7C90-2759-2131-540A9D82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363" y="735629"/>
            <a:ext cx="3877228" cy="109316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SG" sz="20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Non-Financial Model </a:t>
            </a:r>
            <a:r>
              <a:rPr lang="en-SG" sz="16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Multicollinearity Test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A1DFA-FD37-FB1B-A097-973FAEEF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1363" y="1828799"/>
            <a:ext cx="3856383" cy="217501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err="1"/>
              <a:t>days_joined</a:t>
            </a:r>
            <a:r>
              <a:rPr lang="en-SG"/>
              <a:t>, </a:t>
            </a:r>
            <a:r>
              <a:rPr lang="en-SG" err="1"/>
              <a:t>months_joined</a:t>
            </a:r>
            <a:r>
              <a:rPr lang="en-SG"/>
              <a:t> and </a:t>
            </a:r>
            <a:r>
              <a:rPr lang="en-SG" err="1"/>
              <a:t>years_joined</a:t>
            </a:r>
            <a:r>
              <a:rPr lang="en-SG"/>
              <a:t> are </a:t>
            </a:r>
            <a:r>
              <a:rPr lang="en-SG" b="1"/>
              <a:t>highly correlated</a:t>
            </a:r>
            <a:r>
              <a:rPr lang="en-SG"/>
              <a:t>.</a:t>
            </a:r>
          </a:p>
          <a:p>
            <a:pPr marL="114300" indent="0">
              <a:lnSpc>
                <a:spcPct val="150000"/>
              </a:lnSpc>
              <a:buNone/>
            </a:pPr>
            <a:endParaRPr lang="en-SG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/>
              <a:t>only retain </a:t>
            </a:r>
            <a:r>
              <a:rPr lang="en-SG" b="1" err="1"/>
              <a:t>days_joined</a:t>
            </a:r>
            <a:r>
              <a:rPr lang="en-SG" b="1"/>
              <a:t> </a:t>
            </a:r>
            <a:r>
              <a:rPr lang="en-SG"/>
              <a:t>variable in the construction model. </a:t>
            </a:r>
          </a:p>
          <a:p>
            <a:pPr marL="114300" indent="0">
              <a:lnSpc>
                <a:spcPct val="150000"/>
              </a:lnSpc>
              <a:buNone/>
            </a:pPr>
            <a:endParaRPr lang="en-SG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err="1"/>
              <a:t>days_joined</a:t>
            </a:r>
            <a:r>
              <a:rPr lang="en-SG"/>
              <a:t> variable has greater variability.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7147C0B-496F-9104-ADC0-705D3E32B9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FD75-5B74-CDA9-5199-EE6C7845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3" y="1002234"/>
            <a:ext cx="4498146" cy="35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96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8CD1-3AB3-CC68-F47A-60A7417A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97361"/>
            <a:ext cx="5056640" cy="6282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SG" sz="20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Non-Financial Model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9E0CE-5FCF-38FF-8E92-EA32AF5A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455" y="1277974"/>
            <a:ext cx="7999826" cy="2452333"/>
          </a:xfrm>
        </p:spPr>
        <p:txBody>
          <a:bodyPr/>
          <a:lstStyle/>
          <a:p>
            <a:pPr marL="114300" indent="0">
              <a:buNone/>
            </a:pPr>
            <a:r>
              <a:rPr lang="en-SG" sz="1300"/>
              <a:t>Model 13: </a:t>
            </a:r>
          </a:p>
          <a:p>
            <a:pPr marL="114300" indent="0">
              <a:buNone/>
            </a:pPr>
            <a:r>
              <a:rPr lang="en-SG" sz="1300"/>
              <a:t>Profile vars + announcements vars + popular </a:t>
            </a:r>
            <a:r>
              <a:rPr lang="en-SG" sz="1300" err="1"/>
              <a:t>ind</a:t>
            </a:r>
            <a:r>
              <a:rPr lang="en-SG" sz="1300"/>
              <a:t> + week dummy + ln(asset) </a:t>
            </a:r>
          </a:p>
          <a:p>
            <a:pPr marL="114300" indent="0">
              <a:buNone/>
            </a:pPr>
            <a:endParaRPr lang="en-SG" sz="1300"/>
          </a:p>
          <a:p>
            <a:pPr marL="114300" indent="0">
              <a:buNone/>
            </a:pPr>
            <a:r>
              <a:rPr lang="en-SG" sz="1300"/>
              <a:t>Model 14: </a:t>
            </a:r>
          </a:p>
          <a:p>
            <a:pPr marL="114300" indent="0">
              <a:buNone/>
            </a:pPr>
            <a:r>
              <a:rPr lang="en-SG" sz="1300"/>
              <a:t>Profile vars + announcements vars + popular </a:t>
            </a:r>
            <a:r>
              <a:rPr lang="en-SG" sz="1300" err="1"/>
              <a:t>ind</a:t>
            </a:r>
            <a:r>
              <a:rPr lang="en-SG" sz="1300"/>
              <a:t> + week dummy + ln(asset) + </a:t>
            </a:r>
            <a:r>
              <a:rPr lang="en-SG" sz="1300" b="1">
                <a:solidFill>
                  <a:srgbClr val="FF0000"/>
                </a:solidFill>
              </a:rPr>
              <a:t>industry FE </a:t>
            </a:r>
          </a:p>
          <a:p>
            <a:pPr marL="114300" indent="0">
              <a:buNone/>
            </a:pPr>
            <a:endParaRPr lang="en-SG" sz="1300"/>
          </a:p>
          <a:p>
            <a:pPr marL="114300" indent="0">
              <a:buNone/>
            </a:pPr>
            <a:r>
              <a:rPr lang="en-SG" sz="1300"/>
              <a:t>Model 15: </a:t>
            </a:r>
          </a:p>
          <a:p>
            <a:pPr marL="114300" indent="0">
              <a:buNone/>
            </a:pPr>
            <a:r>
              <a:rPr lang="en-SG" sz="1300"/>
              <a:t>Profile vars + announcements vars + popular </a:t>
            </a:r>
            <a:r>
              <a:rPr lang="en-SG" sz="1300" err="1"/>
              <a:t>ind</a:t>
            </a:r>
            <a:r>
              <a:rPr lang="en-SG" sz="1300"/>
              <a:t> + week dummy + ln(asset) + </a:t>
            </a:r>
            <a:r>
              <a:rPr lang="en-SG" sz="1300" b="1">
                <a:solidFill>
                  <a:srgbClr val="FF0000"/>
                </a:solidFill>
              </a:rPr>
              <a:t>industry FE </a:t>
            </a:r>
            <a:r>
              <a:rPr lang="en-SG" sz="1300"/>
              <a:t>+ </a:t>
            </a:r>
            <a:r>
              <a:rPr lang="en-SG" sz="1300" b="1">
                <a:solidFill>
                  <a:srgbClr val="FF0000"/>
                </a:solidFill>
              </a:rPr>
              <a:t>firm FE</a:t>
            </a:r>
            <a:endParaRPr lang="en-SG" sz="1300"/>
          </a:p>
          <a:p>
            <a:pPr>
              <a:buFont typeface="Arial" panose="020B0604020202020204" pitchFamily="34" charset="0"/>
              <a:buChar char="•"/>
            </a:pPr>
            <a:endParaRPr lang="en-SG" sz="1300"/>
          </a:p>
          <a:p>
            <a:pPr marL="114300" indent="0">
              <a:buNone/>
            </a:pPr>
            <a:endParaRPr lang="en-SG" sz="1300"/>
          </a:p>
          <a:p>
            <a:pPr marL="114300" indent="0">
              <a:buNone/>
            </a:pPr>
            <a:endParaRPr lang="en-SG" sz="1300"/>
          </a:p>
          <a:p>
            <a:pPr marL="114300" indent="0">
              <a:buNone/>
            </a:pP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D6B399A-BA71-971B-BF04-8416C677D335}"/>
              </a:ext>
            </a:extLst>
          </p:cNvPr>
          <p:cNvSpPr txBox="1">
            <a:spLocks/>
          </p:cNvSpPr>
          <p:nvPr/>
        </p:nvSpPr>
        <p:spPr>
          <a:xfrm>
            <a:off x="462455" y="3730307"/>
            <a:ext cx="7999826" cy="733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buNone/>
            </a:pPr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/>
              <a:t>Models use the same set of dependent and independent variables, The differences is on the fixed effect levels. </a:t>
            </a:r>
          </a:p>
          <a:p>
            <a:pPr>
              <a:buFont typeface="Arial" panose="020B0604020202020204" pitchFamily="34" charset="0"/>
              <a:buChar char="•"/>
            </a:pPr>
            <a:endParaRPr lang="en-SG" sz="1300"/>
          </a:p>
          <a:p>
            <a:pPr>
              <a:buFont typeface="Arial" panose="020B0604020202020204" pitchFamily="34" charset="0"/>
              <a:buChar char="•"/>
            </a:pPr>
            <a:endParaRPr lang="en-SG" sz="1300"/>
          </a:p>
          <a:p>
            <a:pPr marL="114300" indent="0">
              <a:buFont typeface="Lato"/>
              <a:buNone/>
            </a:pPr>
            <a:endParaRPr lang="en-SG" sz="1300"/>
          </a:p>
          <a:p>
            <a:pPr marL="114300" indent="0">
              <a:buFont typeface="Lato"/>
              <a:buNone/>
            </a:pPr>
            <a:endParaRPr lang="en-SG" sz="1300"/>
          </a:p>
          <a:p>
            <a:pPr marL="114300" indent="0">
              <a:buFont typeface="Lato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9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13" y="442227"/>
            <a:ext cx="4711500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Content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483D565-6E70-79D9-B9B0-54C194C42F3A}"/>
              </a:ext>
            </a:extLst>
          </p:cNvPr>
          <p:cNvSpPr txBox="1"/>
          <p:nvPr/>
        </p:nvSpPr>
        <p:spPr>
          <a:xfrm>
            <a:off x="724513" y="1182465"/>
            <a:ext cx="78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80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GB" altLang="zh-C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redicting the expected number of Twitter followers for US corporations in 2017. </a:t>
            </a:r>
            <a:endParaRPr lang="zh-CN" altLang="en-US"/>
          </a:p>
        </p:txBody>
      </p:sp>
      <p:pic>
        <p:nvPicPr>
          <p:cNvPr id="5" name="Picture 4" descr="A blue key on a keyboard&#10;&#10;Description automatically generated">
            <a:extLst>
              <a:ext uri="{FF2B5EF4-FFF2-40B4-BE49-F238E27FC236}">
                <a16:creationId xmlns:a16="http://schemas.microsoft.com/office/drawing/2014/main" id="{BD5F8167-51FC-4A5A-AF07-631C8019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41" y="1982436"/>
            <a:ext cx="2966817" cy="2076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A6CD4F-5D1F-0915-75C3-05CD36DB5773}"/>
              </a:ext>
            </a:extLst>
          </p:cNvPr>
          <p:cNvSpPr txBox="1"/>
          <p:nvPr/>
        </p:nvSpPr>
        <p:spPr>
          <a:xfrm>
            <a:off x="724513" y="2005685"/>
            <a:ext cx="427918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models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Fitting model and prediction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5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02BB47E-6AFF-32D5-D46B-1D946CE109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0" y="2972508"/>
            <a:ext cx="5148973" cy="144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C6378-E6CC-DB0E-CF7A-82D2E11E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81" y="1499178"/>
            <a:ext cx="2847872" cy="6363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FD4443-E85A-6848-2A52-605E2E1A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9" y="308249"/>
            <a:ext cx="8218030" cy="2108486"/>
          </a:xfrm>
        </p:spPr>
        <p:txBody>
          <a:bodyPr/>
          <a:lstStyle/>
          <a:p>
            <a:r>
              <a:rPr lang="en-SG" sz="2000" b="1" i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Non-Financial Model</a:t>
            </a:r>
            <a:b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 comparison</a:t>
            </a:r>
            <a:r>
              <a:rPr lang="zh-CN" altLang="en-US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In Sample Accuracy</a:t>
            </a:r>
            <a:br>
              <a:rPr lang="zh-CN" altLang="en-US" sz="20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US" altLang="zh-CN" sz="11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1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SG" sz="1100" b="1">
                <a:latin typeface="Montserrat" pitchFamily="2" charset="77"/>
              </a:rPr>
              <a:t>Model 14 </a:t>
            </a:r>
            <a:r>
              <a:rPr lang="en-SG" sz="1100">
                <a:latin typeface="Montserrat" pitchFamily="2" charset="77"/>
              </a:rPr>
              <a:t>gives the best result.</a:t>
            </a:r>
            <a:br>
              <a:rPr lang="en-SG" sz="1100">
                <a:latin typeface="Montserrat" pitchFamily="2" charset="77"/>
              </a:rPr>
            </a:br>
            <a:r>
              <a:rPr lang="en-SG" sz="1100">
                <a:latin typeface="Montserrat" pitchFamily="2" charset="77"/>
              </a:rPr>
              <a:t>			</a:t>
            </a:r>
            <a:br>
              <a:rPr lang="en-SG" sz="1100">
                <a:latin typeface="Montserrat" pitchFamily="2" charset="77"/>
              </a:rPr>
            </a:br>
            <a:r>
              <a:rPr lang="en-SG" sz="1100">
                <a:latin typeface="Montserrat" pitchFamily="2" charset="77"/>
              </a:rPr>
              <a:t>				</a:t>
            </a:r>
            <a:r>
              <a:rPr lang="en-SG" sz="1100" b="1">
                <a:latin typeface="Montserrat" pitchFamily="2" charset="77"/>
              </a:rPr>
              <a:t>Model 13</a:t>
            </a:r>
            <a:r>
              <a:rPr lang="zh-CN" altLang="en-US" sz="1100" b="1">
                <a:latin typeface="Montserrat" pitchFamily="2" charset="77"/>
              </a:rPr>
              <a:t> </a:t>
            </a:r>
            <a:r>
              <a:rPr lang="en-US" altLang="zh-CN" sz="1100">
                <a:latin typeface="Montserrat" pitchFamily="2" charset="77"/>
              </a:rPr>
              <a:t>has highest RMSE, </a:t>
            </a:r>
            <a:r>
              <a:rPr lang="en-SG" sz="1100">
                <a:latin typeface="Montserrat" pitchFamily="2" charset="77"/>
              </a:rPr>
              <a:t>overfitting the 					training data.</a:t>
            </a:r>
            <a:br>
              <a:rPr lang="en-SG" sz="1100">
                <a:latin typeface="Montserrat" pitchFamily="2" charset="77"/>
              </a:rPr>
            </a:br>
            <a:endParaRPr lang="en-US" sz="1100">
              <a:latin typeface="Montserrat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37FCCA-FAE1-5668-0B9D-6AD0B1267B9F}"/>
              </a:ext>
            </a:extLst>
          </p:cNvPr>
          <p:cNvSpPr/>
          <p:nvPr/>
        </p:nvSpPr>
        <p:spPr>
          <a:xfrm>
            <a:off x="1501902" y="1500558"/>
            <a:ext cx="841248" cy="6553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C5AEE4-897F-9217-DC3A-C605723F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542" y="2395353"/>
            <a:ext cx="8634568" cy="2386959"/>
          </a:xfrm>
        </p:spPr>
        <p:txBody>
          <a:bodyPr/>
          <a:lstStyle/>
          <a:p>
            <a:pPr marL="114300" indent="0">
              <a:buNone/>
            </a:pP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Kaggle Score comparison</a:t>
            </a:r>
            <a:r>
              <a:rPr lang="zh-CN" altLang="en-US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Out of Sample Accuracy</a:t>
            </a:r>
            <a:endParaRPr lang="en-US" sz="1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sz="1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 marL="114300" indent="0">
              <a:buNone/>
            </a:pPr>
            <a:r>
              <a:rPr lang="en-SG" sz="1000" b="1"/>
              <a:t>						Model 13 </a:t>
            </a:r>
            <a:r>
              <a:rPr lang="en-SG" sz="1000"/>
              <a:t>gives the </a:t>
            </a:r>
            <a:r>
              <a:rPr lang="en-SG" sz="1000">
                <a:latin typeface="Montserrat" pitchFamily="2" charset="77"/>
              </a:rPr>
              <a:t>best result, which rank 							3</a:t>
            </a:r>
            <a:r>
              <a:rPr lang="en-SG" sz="1000" baseline="30000">
                <a:latin typeface="Montserrat" pitchFamily="2" charset="77"/>
              </a:rPr>
              <a:t>rd</a:t>
            </a:r>
            <a:r>
              <a:rPr lang="en-SG" sz="1000">
                <a:latin typeface="Montserrat" pitchFamily="2" charset="77"/>
              </a:rPr>
              <a:t> on the Kaggle leaderboard.</a:t>
            </a:r>
          </a:p>
          <a:p>
            <a:pPr marL="114300" indent="0">
              <a:buNone/>
            </a:pPr>
            <a:r>
              <a:rPr lang="en-SG" sz="1000"/>
              <a:t>			</a:t>
            </a:r>
          </a:p>
          <a:p>
            <a:pPr marL="114300" indent="0">
              <a:buNone/>
            </a:pPr>
            <a:r>
              <a:rPr lang="en-US" altLang="zh-CN" sz="1000">
                <a:sym typeface="Wingdings" panose="05000000000000000000" pitchFamily="2" charset="2"/>
              </a:rPr>
              <a:t>						</a:t>
            </a:r>
            <a:r>
              <a:rPr lang="en-SG" sz="1000" b="1"/>
              <a:t>Model 13 </a:t>
            </a:r>
            <a:r>
              <a:rPr lang="en-SG" sz="1000"/>
              <a:t>generalizes well and is effective at 						making predictions on new, unseen data.</a:t>
            </a:r>
            <a:endParaRPr lang="en-US" altLang="zh-CN" sz="100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SG" sz="1000"/>
              <a:t>												</a:t>
            </a:r>
          </a:p>
          <a:p>
            <a:pPr marL="114300" indent="0">
              <a:buNone/>
            </a:pPr>
            <a:endParaRPr lang="en-US" sz="15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B04D0D-A6BE-1A1C-4898-E60FFC2F362A}"/>
              </a:ext>
            </a:extLst>
          </p:cNvPr>
          <p:cNvSpPr/>
          <p:nvPr/>
        </p:nvSpPr>
        <p:spPr>
          <a:xfrm>
            <a:off x="230079" y="3965334"/>
            <a:ext cx="5148973" cy="362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4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60E6-4C34-5C46-B7FF-A797B158C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78" y="445025"/>
            <a:ext cx="4711500" cy="572700"/>
          </a:xfrm>
        </p:spPr>
        <p:txBody>
          <a:bodyPr/>
          <a:lstStyle/>
          <a:p>
            <a:r>
              <a:rPr lang="en-SG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Combined Model</a:t>
            </a:r>
            <a:br>
              <a:rPr lang="en-SG" b="1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64FBD-84AA-4A8E-8702-C08607220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565" y="1139687"/>
            <a:ext cx="8033160" cy="3558788"/>
          </a:xfrm>
        </p:spPr>
        <p:txBody>
          <a:bodyPr/>
          <a:lstStyle/>
          <a:p>
            <a:pPr marL="114300" indent="0">
              <a:buNone/>
            </a:pPr>
            <a:r>
              <a:rPr lang="en-SG"/>
              <a:t>The 5 combined models constructed are as follows:</a:t>
            </a:r>
          </a:p>
          <a:p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 err="1"/>
              <a:t>combined_Model</a:t>
            </a:r>
            <a:r>
              <a:rPr lang="en-SG"/>
              <a:t> 16 : </a:t>
            </a:r>
          </a:p>
          <a:p>
            <a:pPr marL="571500" lvl="1" indent="0">
              <a:buNone/>
            </a:pPr>
            <a:r>
              <a:rPr lang="en-SG" sz="1100" err="1"/>
              <a:t>growth_rate</a:t>
            </a:r>
            <a:r>
              <a:rPr lang="en-SG" sz="1100"/>
              <a:t> = financial ratios + stock price + announcements + profile variables + ln(asset)</a:t>
            </a:r>
          </a:p>
          <a:p>
            <a:pPr>
              <a:buFont typeface="Arial" panose="020B0604020202020204" pitchFamily="34" charset="0"/>
              <a:buChar char="•"/>
            </a:pPr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 err="1"/>
              <a:t>combined_Model</a:t>
            </a:r>
            <a:r>
              <a:rPr lang="en-SG"/>
              <a:t> 17 : </a:t>
            </a:r>
          </a:p>
          <a:p>
            <a:pPr marL="571500" lvl="1" indent="0">
              <a:buNone/>
            </a:pPr>
            <a:r>
              <a:rPr lang="en-SG" sz="1100" err="1"/>
              <a:t>growth_rate</a:t>
            </a:r>
            <a:r>
              <a:rPr lang="en-SG" sz="1100"/>
              <a:t> = </a:t>
            </a:r>
            <a:r>
              <a:rPr lang="en-SG" sz="1100" b="1">
                <a:solidFill>
                  <a:srgbClr val="FF0000"/>
                </a:solidFill>
              </a:rPr>
              <a:t>ln(financial ratios) </a:t>
            </a:r>
            <a:r>
              <a:rPr lang="en-SG" sz="1100"/>
              <a:t>+ </a:t>
            </a:r>
            <a:r>
              <a:rPr lang="en-SG" sz="1100" b="1">
                <a:solidFill>
                  <a:srgbClr val="FF0000"/>
                </a:solidFill>
              </a:rPr>
              <a:t>ln( stock price)</a:t>
            </a:r>
            <a:r>
              <a:rPr lang="en-SG" sz="1100"/>
              <a:t> + announcements + profile variables+ ln(asset)</a:t>
            </a:r>
          </a:p>
          <a:p>
            <a:pPr>
              <a:buFont typeface="Arial" panose="020B0604020202020204" pitchFamily="34" charset="0"/>
              <a:buChar char="•"/>
            </a:pPr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 err="1"/>
              <a:t>combined_Mode</a:t>
            </a:r>
            <a:r>
              <a:rPr lang="en-SG"/>
              <a:t> 18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 b="1">
                <a:solidFill>
                  <a:srgbClr val="FF0000"/>
                </a:solidFill>
              </a:rPr>
              <a:t>Remove variables with high multicollinearity</a:t>
            </a:r>
            <a:endParaRPr lang="en-SG" sz="1100"/>
          </a:p>
          <a:p>
            <a:pPr lvl="1">
              <a:buFont typeface="Arial" panose="020B0604020202020204" pitchFamily="34" charset="0"/>
              <a:buChar char="•"/>
            </a:pPr>
            <a:r>
              <a:rPr lang="en-SG" sz="1100" err="1"/>
              <a:t>opmad</a:t>
            </a:r>
            <a:r>
              <a:rPr lang="en-SG" sz="1100"/>
              <a:t>, </a:t>
            </a:r>
            <a:r>
              <a:rPr lang="en-SG" sz="1100" err="1"/>
              <a:t>npm</a:t>
            </a:r>
            <a:r>
              <a:rPr lang="en-SG" sz="1100"/>
              <a:t>, </a:t>
            </a:r>
            <a:r>
              <a:rPr lang="en-SG" sz="1100" err="1"/>
              <a:t>quick_ratio</a:t>
            </a:r>
            <a:r>
              <a:rPr lang="en-SG" sz="1100"/>
              <a:t>, </a:t>
            </a:r>
            <a:r>
              <a:rPr lang="en-SG" sz="1100" err="1"/>
              <a:t>cash_ratio</a:t>
            </a:r>
            <a:r>
              <a:rPr lang="en-SG" sz="1100"/>
              <a:t>, </a:t>
            </a:r>
            <a:r>
              <a:rPr lang="en-SG" sz="1100" err="1"/>
              <a:t>ps</a:t>
            </a:r>
            <a:r>
              <a:rPr lang="en-SG" sz="1100"/>
              <a:t>, </a:t>
            </a:r>
            <a:r>
              <a:rPr lang="en-SG" sz="1100" err="1"/>
              <a:t>ptb</a:t>
            </a:r>
            <a:r>
              <a:rPr lang="en-SG" sz="1100"/>
              <a:t>, and </a:t>
            </a:r>
            <a:r>
              <a:rPr lang="en-SG" sz="1100" err="1"/>
              <a:t>roce</a:t>
            </a:r>
            <a:endParaRPr lang="en-SG" sz="1100"/>
          </a:p>
          <a:p>
            <a:pPr>
              <a:buFont typeface="Arial" panose="020B0604020202020204" pitchFamily="34" charset="0"/>
              <a:buChar char="•"/>
            </a:pPr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 err="1"/>
              <a:t>combined_Model</a:t>
            </a:r>
            <a:r>
              <a:rPr lang="en-SG"/>
              <a:t> 19 : </a:t>
            </a:r>
          </a:p>
          <a:p>
            <a:pPr marL="571500" lvl="1" indent="0">
              <a:buNone/>
            </a:pPr>
            <a:r>
              <a:rPr lang="en-SG" sz="1100" err="1"/>
              <a:t>growth_rate</a:t>
            </a:r>
            <a:r>
              <a:rPr lang="en-SG" sz="1100"/>
              <a:t> = financial ratios + stock price + announcements + profile variables + ln(asset)</a:t>
            </a:r>
          </a:p>
          <a:p>
            <a:pPr marL="571500" lvl="1" indent="0">
              <a:buNone/>
            </a:pPr>
            <a:r>
              <a:rPr lang="en-SG" sz="1100"/>
              <a:t>+ </a:t>
            </a:r>
            <a:r>
              <a:rPr lang="en-SG" sz="1100" b="1">
                <a:solidFill>
                  <a:srgbClr val="FF0000"/>
                </a:solidFill>
              </a:rPr>
              <a:t>industry FE </a:t>
            </a:r>
            <a:r>
              <a:rPr lang="en-SG" sz="1100"/>
              <a:t>+ </a:t>
            </a:r>
            <a:r>
              <a:rPr lang="en-SG" sz="1100" b="1">
                <a:solidFill>
                  <a:srgbClr val="FF0000"/>
                </a:solidFill>
              </a:rPr>
              <a:t>firm FE</a:t>
            </a:r>
          </a:p>
          <a:p>
            <a:pPr>
              <a:buFont typeface="Arial" panose="020B0604020202020204" pitchFamily="34" charset="0"/>
              <a:buChar char="•"/>
            </a:pPr>
            <a:endParaRPr lang="en-SG"/>
          </a:p>
          <a:p>
            <a:pPr>
              <a:buFont typeface="Arial" panose="020B0604020202020204" pitchFamily="34" charset="0"/>
              <a:buChar char="•"/>
            </a:pPr>
            <a:r>
              <a:rPr lang="en-SG" err="1"/>
              <a:t>combined_Model</a:t>
            </a:r>
            <a:r>
              <a:rPr lang="en-SG"/>
              <a:t> 20 : </a:t>
            </a:r>
          </a:p>
          <a:p>
            <a:pPr marL="571500" lvl="1" indent="0">
              <a:buNone/>
            </a:pPr>
            <a:r>
              <a:rPr lang="en-SG" sz="1100" err="1"/>
              <a:t>growth_rate</a:t>
            </a:r>
            <a:r>
              <a:rPr lang="en-SG" sz="1100"/>
              <a:t> = ln(financial ratios) + ln( stock price) + announcements + profile variables+ ln(asset) + </a:t>
            </a:r>
            <a:r>
              <a:rPr lang="en-SG" sz="1100" b="1">
                <a:solidFill>
                  <a:srgbClr val="FF0000"/>
                </a:solidFill>
              </a:rPr>
              <a:t>industry FE </a:t>
            </a:r>
            <a:r>
              <a:rPr lang="en-SG" sz="1100"/>
              <a:t>+ </a:t>
            </a:r>
            <a:r>
              <a:rPr lang="en-SG" sz="1100" b="1">
                <a:solidFill>
                  <a:srgbClr val="FF0000"/>
                </a:solidFill>
              </a:rPr>
              <a:t>firm FE</a:t>
            </a:r>
          </a:p>
          <a:p>
            <a:pPr>
              <a:buFont typeface="Arial" panose="020B0604020202020204" pitchFamily="34" charset="0"/>
              <a:buChar char="•"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8260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FD4443-E85A-6848-2A52-605E2E1A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89" y="308249"/>
            <a:ext cx="8218030" cy="1843280"/>
          </a:xfrm>
        </p:spPr>
        <p:txBody>
          <a:bodyPr/>
          <a:lstStyle/>
          <a:p>
            <a:r>
              <a:rPr lang="en-SG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Combined Model</a:t>
            </a:r>
            <a:b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 comparison</a:t>
            </a:r>
            <a:r>
              <a:rPr lang="zh-CN" altLang="en-US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In Sample Accuracy</a:t>
            </a:r>
            <a:br>
              <a:rPr lang="en-SG" sz="1100">
                <a:latin typeface="Montserrat" pitchFamily="2" charset="77"/>
              </a:rPr>
            </a:br>
            <a:endParaRPr lang="en-US" sz="1100">
              <a:latin typeface="Montserrat" pitchFamily="2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801897-EA72-98FF-9E94-ECEF5E61C31C}"/>
              </a:ext>
            </a:extLst>
          </p:cNvPr>
          <p:cNvSpPr txBox="1">
            <a:spLocks/>
          </p:cNvSpPr>
          <p:nvPr/>
        </p:nvSpPr>
        <p:spPr>
          <a:xfrm>
            <a:off x="411172" y="2004046"/>
            <a:ext cx="8095064" cy="4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100" b="1">
                <a:latin typeface="Montserrat" pitchFamily="2" charset="77"/>
              </a:rPr>
              <a:t>Model 20 </a:t>
            </a:r>
            <a:r>
              <a:rPr lang="en-SG" sz="1100">
                <a:latin typeface="Montserrat" pitchFamily="2" charset="77"/>
              </a:rPr>
              <a:t>gives the best result.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DDCF0E6-C1CB-2878-2C7D-2C3C5A46289A}"/>
              </a:ext>
            </a:extLst>
          </p:cNvPr>
          <p:cNvSpPr txBox="1">
            <a:spLocks/>
          </p:cNvSpPr>
          <p:nvPr/>
        </p:nvSpPr>
        <p:spPr>
          <a:xfrm>
            <a:off x="349689" y="2439104"/>
            <a:ext cx="8218030" cy="4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Kaggle Score comparison</a:t>
            </a:r>
            <a:r>
              <a:rPr lang="zh-CN" altLang="en-US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b="1">
                <a:latin typeface="Times New Roman" panose="02020603050405020304" pitchFamily="18" charset="0"/>
                <a:cs typeface="Times New Roman" panose="02020603050405020304" pitchFamily="18" charset="0"/>
              </a:rPr>
              <a:t>– Out of Sample Accuracy</a:t>
            </a:r>
            <a:endParaRPr lang="en-US" sz="1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SG" sz="1100">
                <a:latin typeface="Montserrat" pitchFamily="2" charset="77"/>
              </a:rPr>
            </a:br>
            <a:endParaRPr lang="en-US" sz="1100"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7C048-9F81-CCF5-5CCC-586707B8E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0" y="2930462"/>
            <a:ext cx="4020975" cy="10985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6ECEAF-B022-B04A-B7D2-5C2CC4B17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7727"/>
          <a:stretch/>
        </p:blipFill>
        <p:spPr bwMode="auto">
          <a:xfrm>
            <a:off x="4714435" y="2930462"/>
            <a:ext cx="4004285" cy="7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0689FD-B861-4120-8774-28A16A87F356}"/>
              </a:ext>
            </a:extLst>
          </p:cNvPr>
          <p:cNvSpPr/>
          <p:nvPr/>
        </p:nvSpPr>
        <p:spPr>
          <a:xfrm>
            <a:off x="425279" y="3312116"/>
            <a:ext cx="4020975" cy="368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B0BBA9-C760-9706-AAD7-6EB767A75D13}"/>
              </a:ext>
            </a:extLst>
          </p:cNvPr>
          <p:cNvSpPr txBox="1">
            <a:spLocks/>
          </p:cNvSpPr>
          <p:nvPr/>
        </p:nvSpPr>
        <p:spPr>
          <a:xfrm>
            <a:off x="398723" y="4099685"/>
            <a:ext cx="8095064" cy="4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100" b="1">
                <a:latin typeface="Montserrat" pitchFamily="2" charset="77"/>
              </a:rPr>
              <a:t>Model 17 </a:t>
            </a:r>
            <a:r>
              <a:rPr lang="en-SG" sz="1100">
                <a:latin typeface="Montserrat" pitchFamily="2" charset="77"/>
              </a:rPr>
              <a:t>gives the best result.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B32CC-E2CE-96C3-25D8-21C41A555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72" y="1229562"/>
            <a:ext cx="4326779" cy="642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A6D64-B5B5-208D-D6F3-79090200BAAB}"/>
              </a:ext>
            </a:extLst>
          </p:cNvPr>
          <p:cNvSpPr/>
          <p:nvPr/>
        </p:nvSpPr>
        <p:spPr>
          <a:xfrm>
            <a:off x="3674655" y="1245821"/>
            <a:ext cx="897345" cy="575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5431-A82B-9E15-5562-4DB131D7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24" y="478892"/>
            <a:ext cx="7717500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for LASSO,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A66C-2250-6BE0-EDBE-8843AE8C6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317" y="1145925"/>
            <a:ext cx="7717500" cy="3295800"/>
          </a:xfrm>
        </p:spPr>
        <p:txBody>
          <a:bodyPr/>
          <a:lstStyle/>
          <a:p>
            <a:r>
              <a:rPr lang="en-US" sz="1600"/>
              <a:t>ML_Mod21 : stock price and financial ratios model </a:t>
            </a:r>
          </a:p>
          <a:p>
            <a:pPr marL="114300" indent="0">
              <a:buNone/>
            </a:pPr>
            <a:endParaRPr lang="en-US" sz="1600"/>
          </a:p>
          <a:p>
            <a:r>
              <a:rPr lang="en-US" sz="1600"/>
              <a:t>ML_Mod22 : stock price (lag), financial ratios (lag) model </a:t>
            </a:r>
          </a:p>
          <a:p>
            <a:pPr marL="114300" indent="0">
              <a:buNone/>
            </a:pPr>
            <a:endParaRPr lang="en-US" sz="1600"/>
          </a:p>
          <a:p>
            <a:r>
              <a:rPr lang="en-US" sz="1600"/>
              <a:t>ML_Mod23 : announcement and profile variables model </a:t>
            </a:r>
          </a:p>
          <a:p>
            <a:pPr marL="114300" indent="0">
              <a:buNone/>
            </a:pPr>
            <a:endParaRPr lang="en-US" sz="1600"/>
          </a:p>
          <a:p>
            <a:r>
              <a:rPr lang="en-US" sz="1600"/>
              <a:t>ML_Mod24 : financial ratios, stock price , announcement, profile variables combined model</a:t>
            </a:r>
          </a:p>
          <a:p>
            <a:pPr marL="114300" indent="0">
              <a:buNone/>
            </a:pPr>
            <a:endParaRPr lang="en-US" sz="1600"/>
          </a:p>
          <a:p>
            <a:r>
              <a:rPr lang="en-US" sz="1600"/>
              <a:t>ML_Mod25 : financial ratios (lag), stock price (lag), announcement, profile variables combined model</a:t>
            </a:r>
          </a:p>
        </p:txBody>
      </p:sp>
    </p:spTree>
    <p:extLst>
      <p:ext uri="{BB962C8B-B14F-4D97-AF65-F5344CB8AC3E}">
        <p14:creationId xmlns:p14="http://schemas.microsoft.com/office/powerpoint/2010/main" val="366359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534F-E949-2C19-F246-E1897B4DF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LASSO Cross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24549-5B3F-AB2E-595D-C26DCF0A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58" y="1017725"/>
            <a:ext cx="6458042" cy="1134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74AD7-A059-3B0A-9076-29427D51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1" y="2486655"/>
            <a:ext cx="3471332" cy="1820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32F7C-2769-D464-A034-841ED9CE350B}"/>
              </a:ext>
            </a:extLst>
          </p:cNvPr>
          <p:cNvSpPr txBox="1"/>
          <p:nvPr/>
        </p:nvSpPr>
        <p:spPr>
          <a:xfrm>
            <a:off x="566069" y="2271211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cvfit21</a:t>
            </a:r>
          </a:p>
          <a:p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FB618-38ED-DCC8-87B7-499421AB0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11" y="2496944"/>
            <a:ext cx="3386668" cy="1799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6C6A7-42B9-B232-C597-0385D7AC4A3F}"/>
              </a:ext>
            </a:extLst>
          </p:cNvPr>
          <p:cNvSpPr txBox="1"/>
          <p:nvPr/>
        </p:nvSpPr>
        <p:spPr>
          <a:xfrm>
            <a:off x="4207928" y="2181112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cvfit22</a:t>
            </a: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3289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2A85-E0C9-3734-2DEE-25BDEEC0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37163"/>
            <a:ext cx="4711500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761F0-6D4A-0269-D186-E679700E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69" y="875995"/>
            <a:ext cx="7717500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MSE did not change much even with the removal of features </a:t>
            </a:r>
          </a:p>
          <a:p>
            <a:pPr marL="114300" indent="0">
              <a:buNone/>
            </a:pPr>
            <a:r>
              <a:rPr lang="en-US" sz="1050"/>
              <a:t>          (shrinkage of coefficients) using LASSO.</a:t>
            </a:r>
          </a:p>
          <a:p>
            <a:pPr marL="114300" indent="0">
              <a:buNone/>
            </a:pPr>
            <a:endParaRPr lang="en-US" sz="105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50">
                <a:sym typeface="Wingdings" pitchFamily="2" charset="2"/>
              </a:rPr>
              <a:t>incremental explanatory power of each feature is minimal.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05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50">
                <a:sym typeface="Wingdings" pitchFamily="2" charset="2"/>
              </a:rPr>
              <a:t>features used in our model has explanatory power on its own </a:t>
            </a:r>
          </a:p>
          <a:p>
            <a:pPr marL="114300" indent="0">
              <a:buNone/>
            </a:pPr>
            <a:r>
              <a:rPr lang="en-US" sz="1050">
                <a:sym typeface="Wingdings" pitchFamily="2" charset="2"/>
              </a:rPr>
              <a:t>          and when added together as a whole.</a:t>
            </a:r>
          </a:p>
          <a:p>
            <a:pPr marL="114300" indent="0">
              <a:buNone/>
            </a:pPr>
            <a:endParaRPr lang="en-US" sz="1050">
              <a:sym typeface="Wingdings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50">
                <a:sym typeface="Wingdings" pitchFamily="2" charset="2"/>
              </a:rPr>
              <a:t>no incremental added explanatory power if we were to </a:t>
            </a:r>
          </a:p>
          <a:p>
            <a:pPr marL="114300" indent="0">
              <a:buNone/>
            </a:pPr>
            <a:r>
              <a:rPr lang="en-US" sz="1050">
                <a:sym typeface="Wingdings" pitchFamily="2" charset="2"/>
              </a:rPr>
              <a:t>          consider feature by feature addition.</a:t>
            </a:r>
          </a:p>
          <a:p>
            <a:pPr marL="114300" indent="0">
              <a:buNone/>
            </a:pPr>
            <a:endParaRPr lang="en-US" sz="1050">
              <a:sym typeface="Wingdings" pitchFamily="2" charset="2"/>
            </a:endParaRPr>
          </a:p>
          <a:p>
            <a:pPr marL="114300" indent="0">
              <a:buNone/>
            </a:pPr>
            <a:endParaRPr lang="en-US" sz="1050">
              <a:sym typeface="Wingdings" pitchFamily="2" charset="2"/>
            </a:endParaRPr>
          </a:p>
          <a:p>
            <a:pPr marL="114300" indent="0">
              <a:buNone/>
            </a:pPr>
            <a:endParaRPr lang="en-US" sz="105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A696B-E2CB-EB1F-2B7D-B5EEA5E9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830" y="901396"/>
            <a:ext cx="3364027" cy="1762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83BF3-AB0B-785B-EC42-A95EBAB70E55}"/>
              </a:ext>
            </a:extLst>
          </p:cNvPr>
          <p:cNvSpPr txBox="1"/>
          <p:nvPr/>
        </p:nvSpPr>
        <p:spPr>
          <a:xfrm>
            <a:off x="4973942" y="662827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cvfit23</a:t>
            </a:r>
          </a:p>
          <a:p>
            <a:endParaRPr lang="en-US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D3081-1FD4-C79B-2267-30F9933A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85" y="2850921"/>
            <a:ext cx="3647082" cy="1883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DC706-6DE8-234F-CD14-10251729ED2F}"/>
              </a:ext>
            </a:extLst>
          </p:cNvPr>
          <p:cNvSpPr txBox="1"/>
          <p:nvPr/>
        </p:nvSpPr>
        <p:spPr>
          <a:xfrm>
            <a:off x="807763" y="2588535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cvfit24</a:t>
            </a:r>
          </a:p>
          <a:p>
            <a:endParaRPr lang="en-US" sz="11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41FB8-65FC-8986-E05E-7633DCC73541}"/>
              </a:ext>
            </a:extLst>
          </p:cNvPr>
          <p:cNvSpPr txBox="1"/>
          <p:nvPr/>
        </p:nvSpPr>
        <p:spPr>
          <a:xfrm>
            <a:off x="4951415" y="2682344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cvfit25</a:t>
            </a:r>
          </a:p>
          <a:p>
            <a:endParaRPr lang="en-US" sz="1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AEEBD6-AE4F-51AF-5567-96E6BB53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57" y="2919707"/>
            <a:ext cx="3408744" cy="17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486F-AA23-3348-871C-A4F596B9B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30F8-3205-8667-54BC-2037A2D6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37163"/>
            <a:ext cx="4711500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926DD-8ABB-8799-9378-51FD3211C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235" y="944038"/>
            <a:ext cx="7717500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/>
              <a:t>cvfit24 </a:t>
            </a:r>
            <a:r>
              <a:rPr lang="en-US" sz="1050" err="1"/>
              <a:t>Lambda.min</a:t>
            </a:r>
            <a:r>
              <a:rPr lang="en-US" sz="1050"/>
              <a:t> </a:t>
            </a:r>
            <a:r>
              <a:rPr lang="en-US" sz="1050">
                <a:sym typeface="Wingdings" pitchFamily="2" charset="2"/>
              </a:rPr>
              <a:t> (Best Performance Model) : </a:t>
            </a:r>
            <a:r>
              <a:rPr lang="en-SG" sz="1050"/>
              <a:t>0.0000007735</a:t>
            </a:r>
            <a:endParaRPr lang="en-US" sz="1050"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A9D9F-1964-0AA9-2448-737E7B9FD3A1}"/>
              </a:ext>
            </a:extLst>
          </p:cNvPr>
          <p:cNvSpPr txBox="1"/>
          <p:nvPr/>
        </p:nvSpPr>
        <p:spPr>
          <a:xfrm>
            <a:off x="4959882" y="2690811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cvfit25</a:t>
            </a:r>
          </a:p>
          <a:p>
            <a:endParaRPr lang="en-US" sz="11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FB2E5-E8D2-200D-16D7-FE77F923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3" y="1258354"/>
            <a:ext cx="5146317" cy="3295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6EED1F-C70C-17F8-3715-C432F8F3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00" y="1918063"/>
            <a:ext cx="3200233" cy="1069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66552-E41F-703F-6A49-DF69763C1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899" y="1524149"/>
            <a:ext cx="3200234" cy="398896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1D0BDD7-4E25-7C8B-EC0F-D5AD9E32A52D}"/>
              </a:ext>
            </a:extLst>
          </p:cNvPr>
          <p:cNvSpPr/>
          <p:nvPr/>
        </p:nvSpPr>
        <p:spPr>
          <a:xfrm>
            <a:off x="5909899" y="2364517"/>
            <a:ext cx="3073234" cy="207233"/>
          </a:xfrm>
          <a:prstGeom prst="frame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62C87-2DC6-F4CD-E568-9E7E30F5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243F-021A-56CB-FE79-263209AD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37163"/>
            <a:ext cx="4711500" cy="572700"/>
          </a:xfrm>
        </p:spPr>
        <p:txBody>
          <a:bodyPr/>
          <a:lstStyle/>
          <a:p>
            <a:r>
              <a:rPr lang="en-US"/>
              <a:t>LASSO Feature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70E57-DB70-6957-17AC-A3C51EED2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235" y="944038"/>
            <a:ext cx="7717500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>
                <a:sym typeface="Wingdings" pitchFamily="2" charset="2"/>
              </a:rPr>
              <a:t>Lamda.1SE (Most </a:t>
            </a:r>
            <a:r>
              <a:rPr lang="en-US" sz="1050" err="1">
                <a:sym typeface="Wingdings" pitchFamily="2" charset="2"/>
              </a:rPr>
              <a:t>Regularised</a:t>
            </a:r>
            <a:r>
              <a:rPr lang="en-US" sz="1050">
                <a:sym typeface="Wingdings" pitchFamily="2" charset="2"/>
              </a:rPr>
              <a:t> Model) : 0.0001872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6FD05-4F6C-813D-A3F6-B659F330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87" y="1744948"/>
            <a:ext cx="2223331" cy="28321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D9504DC-4C83-AABA-BE8D-A581A817930D}"/>
              </a:ext>
            </a:extLst>
          </p:cNvPr>
          <p:cNvSpPr/>
          <p:nvPr/>
        </p:nvSpPr>
        <p:spPr>
          <a:xfrm>
            <a:off x="5956167" y="1901784"/>
            <a:ext cx="2191084" cy="207233"/>
          </a:xfrm>
          <a:prstGeom prst="frame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C2F58-FD6E-AB0C-1F82-D716F2AE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3" y="1282483"/>
            <a:ext cx="5315959" cy="3171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FC409-FFD6-4B60-C0BB-99D7DE26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425" y="1326738"/>
            <a:ext cx="3317976" cy="4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8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115CA-9712-8CD8-AB43-44F9EE89D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F94A-C507-2ADB-8A3B-F1E704C0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337163"/>
            <a:ext cx="5645217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00CBD-7154-FB24-C625-62D9D9FC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1" y="1159562"/>
            <a:ext cx="7772400" cy="91610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7FA346CB-ED6B-18ED-0CFE-6C741035438E}"/>
              </a:ext>
            </a:extLst>
          </p:cNvPr>
          <p:cNvSpPr/>
          <p:nvPr/>
        </p:nvSpPr>
        <p:spPr>
          <a:xfrm>
            <a:off x="2914661" y="1617612"/>
            <a:ext cx="691570" cy="458051"/>
          </a:xfrm>
          <a:prstGeom prst="frame">
            <a:avLst>
              <a:gd name="adj1" fmla="val 4889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CA1AE14D-AEC7-D7CD-6784-D464D16015C2}"/>
              </a:ext>
            </a:extLst>
          </p:cNvPr>
          <p:cNvSpPr/>
          <p:nvPr/>
        </p:nvSpPr>
        <p:spPr>
          <a:xfrm>
            <a:off x="2156535" y="1617612"/>
            <a:ext cx="691570" cy="458051"/>
          </a:xfrm>
          <a:prstGeom prst="frame">
            <a:avLst>
              <a:gd name="adj1" fmla="val 4889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319E1-5EAF-755B-19C4-8907CE694E4D}"/>
              </a:ext>
            </a:extLst>
          </p:cNvPr>
          <p:cNvSpPr txBox="1"/>
          <p:nvPr/>
        </p:nvSpPr>
        <p:spPr>
          <a:xfrm>
            <a:off x="472611" y="2329174"/>
            <a:ext cx="50266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lamda.min</a:t>
            </a:r>
            <a:r>
              <a:rPr lang="en-US"/>
              <a:t> returns a lower in sample RMSE (i.e. LASSO M21 - M25) while lamba.1SE returns a higher in sample RMSE.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lamda.1SE results are not meaningful since it retains only the y-intercept for prediction and we will not use it for out of sample prediction.</a:t>
            </a:r>
          </a:p>
        </p:txBody>
      </p:sp>
    </p:spTree>
    <p:extLst>
      <p:ext uri="{BB962C8B-B14F-4D97-AF65-F5344CB8AC3E}">
        <p14:creationId xmlns:p14="http://schemas.microsoft.com/office/powerpoint/2010/main" val="1862707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626CC-395D-6FF9-A097-C5982C5F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5D08-599B-A048-D3E1-57F93DE8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337163"/>
            <a:ext cx="5645217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0153D-CCD2-5A1C-BACC-DEB79131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13" y="1470712"/>
            <a:ext cx="5176938" cy="1911848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DAB60E9-1CA5-FA1D-69B7-8B39B69AF629}"/>
              </a:ext>
            </a:extLst>
          </p:cNvPr>
          <p:cNvSpPr/>
          <p:nvPr/>
        </p:nvSpPr>
        <p:spPr>
          <a:xfrm>
            <a:off x="833966" y="2273738"/>
            <a:ext cx="5197485" cy="327379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18907-22D6-384C-A3F1-F7F79C923150}"/>
              </a:ext>
            </a:extLst>
          </p:cNvPr>
          <p:cNvSpPr txBox="1"/>
          <p:nvPr/>
        </p:nvSpPr>
        <p:spPr>
          <a:xfrm>
            <a:off x="661879" y="957696"/>
            <a:ext cx="6372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LASSO did not outperform non financial model for out of sample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134BF-B662-96DC-AACD-026DC049B828}"/>
              </a:ext>
            </a:extLst>
          </p:cNvPr>
          <p:cNvSpPr txBox="1"/>
          <p:nvPr/>
        </p:nvSpPr>
        <p:spPr>
          <a:xfrm>
            <a:off x="791109" y="1241856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LASSO</a:t>
            </a:r>
          </a:p>
          <a:p>
            <a:endParaRPr lang="en-US" sz="11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74871B-7A2B-DECD-BEB1-B23C7250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38" y="3689288"/>
            <a:ext cx="5176937" cy="9930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DE619-5053-C814-4F8C-3D2E9E8F0484}"/>
              </a:ext>
            </a:extLst>
          </p:cNvPr>
          <p:cNvSpPr txBox="1"/>
          <p:nvPr/>
        </p:nvSpPr>
        <p:spPr>
          <a:xfrm>
            <a:off x="791109" y="3405093"/>
            <a:ext cx="349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Non Financial model</a:t>
            </a:r>
          </a:p>
          <a:p>
            <a:endParaRPr lang="en-US" sz="110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72AF981F-C406-13A5-9D64-09753E575142}"/>
              </a:ext>
            </a:extLst>
          </p:cNvPr>
          <p:cNvSpPr/>
          <p:nvPr/>
        </p:nvSpPr>
        <p:spPr>
          <a:xfrm>
            <a:off x="833966" y="4333467"/>
            <a:ext cx="5176935" cy="418424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EBB5B-C37D-A80C-FCBE-8638F7EDEEB0}"/>
              </a:ext>
            </a:extLst>
          </p:cNvPr>
          <p:cNvSpPr txBox="1"/>
          <p:nvPr/>
        </p:nvSpPr>
        <p:spPr>
          <a:xfrm>
            <a:off x="6094855" y="1380344"/>
            <a:ext cx="259289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Feature selection by LASSO is not effective in improving our out of sample prediction due to the small incremental effect of our features on MSE. </a:t>
            </a:r>
          </a:p>
          <a:p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Domain knowledge model, on the other hand, uses all features and  helps to retain explanatory power of each features when added as a whole. This in turn, make better out of sample prediction compared to LASSO </a:t>
            </a:r>
            <a:r>
              <a:rPr lang="en-US" sz="1300" err="1"/>
              <a:t>regularised</a:t>
            </a:r>
            <a:r>
              <a:rPr lang="en-US" sz="1300"/>
              <a:t> models.</a:t>
            </a:r>
          </a:p>
        </p:txBody>
      </p:sp>
    </p:spTree>
    <p:extLst>
      <p:ext uri="{BB962C8B-B14F-4D97-AF65-F5344CB8AC3E}">
        <p14:creationId xmlns:p14="http://schemas.microsoft.com/office/powerpoint/2010/main" val="267195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models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3D3A75-74D7-2280-40E7-04317668EB8E}"/>
              </a:ext>
            </a:extLst>
          </p:cNvPr>
          <p:cNvGrpSpPr/>
          <p:nvPr/>
        </p:nvGrpSpPr>
        <p:grpSpPr>
          <a:xfrm>
            <a:off x="774915" y="2138073"/>
            <a:ext cx="7286003" cy="2246769"/>
            <a:chOff x="760038" y="1602251"/>
            <a:chExt cx="7286003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FDB25E-B9CF-8D99-E3B9-F6F2CC09D361}"/>
                </a:ext>
              </a:extLst>
            </p:cNvPr>
            <p:cNvSpPr txBox="1"/>
            <p:nvPr/>
          </p:nvSpPr>
          <p:spPr>
            <a:xfrm>
              <a:off x="760038" y="1602251"/>
              <a:ext cx="4761854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model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Non-financial model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Combined model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Lasso, </a:t>
              </a:r>
              <a:r>
                <a:rPr lang="en-US" altLang="zh-CN" sz="20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Xgboost</a:t>
              </a: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Random Forest</a:t>
              </a:r>
            </a:p>
            <a:p>
              <a:pPr marL="285750" indent="-28575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zh-C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Ensemble model</a:t>
              </a:r>
            </a:p>
          </p:txBody>
        </p:sp>
        <p:pic>
          <p:nvPicPr>
            <p:cNvPr id="8" name="Picture 7" descr="A blue and white logo&#10;&#10;Description automatically generated">
              <a:extLst>
                <a:ext uri="{FF2B5EF4-FFF2-40B4-BE49-F238E27FC236}">
                  <a16:creationId xmlns:a16="http://schemas.microsoft.com/office/drawing/2014/main" id="{3F04FECE-204B-EC30-8DF2-C6CBA8A1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1382" y="2040766"/>
              <a:ext cx="2404659" cy="136974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D867D7-2570-C49E-C488-2361DB20F1CA}"/>
                </a:ext>
              </a:extLst>
            </p:cNvPr>
            <p:cNvCxnSpPr>
              <a:cxnSpLocks/>
            </p:cNvCxnSpPr>
            <p:nvPr/>
          </p:nvCxnSpPr>
          <p:spPr>
            <a:xfrm>
              <a:off x="3502617" y="2725636"/>
              <a:ext cx="18675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3875F2-82B5-135E-5EE9-4501E2B4E99F}"/>
                </a:ext>
              </a:extLst>
            </p:cNvPr>
            <p:cNvSpPr txBox="1"/>
            <p:nvPr/>
          </p:nvSpPr>
          <p:spPr>
            <a:xfrm>
              <a:off x="3973262" y="2356304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</a:t>
              </a:r>
              <a:endParaRPr lang="zh-CN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0542B1-4D4A-5EE1-B23E-E7B213D0739C}"/>
              </a:ext>
            </a:extLst>
          </p:cNvPr>
          <p:cNvSpPr txBox="1"/>
          <p:nvPr/>
        </p:nvSpPr>
        <p:spPr>
          <a:xfrm>
            <a:off x="774915" y="1042498"/>
            <a:ext cx="612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Train data: 2017/01/01 - 2017/06/30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Test data:  2017/07/01 - 2017/09/30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variable: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daily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growth rate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of number of followers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there is no increase in followers for the missing dates)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2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743E-C294-ECF0-F688-8E2017FF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249816"/>
            <a:ext cx="6893960" cy="654310"/>
          </a:xfrm>
        </p:spPr>
        <p:txBody>
          <a:bodyPr/>
          <a:lstStyle/>
          <a:p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en-US" sz="20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sz="2000"/>
              <a:t> -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en-US" sz="2000"/>
              <a:t> </a:t>
            </a:r>
            <a:r>
              <a:rPr lang="en-US" sz="2000" err="1"/>
              <a:t>Optimisation</a:t>
            </a:r>
            <a:r>
              <a:rPr lang="en-US" sz="200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64714-9D38-BD29-73F0-B36090A5F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1" y="744270"/>
            <a:ext cx="4500081" cy="393689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1F9ED23-AE86-9DAE-D73C-D35630D628DB}"/>
              </a:ext>
            </a:extLst>
          </p:cNvPr>
          <p:cNvSpPr/>
          <p:nvPr/>
        </p:nvSpPr>
        <p:spPr>
          <a:xfrm>
            <a:off x="513707" y="4274049"/>
            <a:ext cx="1438383" cy="145729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67494D6-E2C1-E854-620D-A26D87A4FA67}"/>
              </a:ext>
            </a:extLst>
          </p:cNvPr>
          <p:cNvSpPr/>
          <p:nvPr/>
        </p:nvSpPr>
        <p:spPr>
          <a:xfrm>
            <a:off x="513708" y="2569574"/>
            <a:ext cx="1654140" cy="266093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B7E2F-C575-C2F6-0C0D-9708AC64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88" y="1226834"/>
            <a:ext cx="4058291" cy="24638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492AE29-AB2C-61A9-4EAB-999EA87F20A2}"/>
              </a:ext>
            </a:extLst>
          </p:cNvPr>
          <p:cNvSpPr/>
          <p:nvPr/>
        </p:nvSpPr>
        <p:spPr>
          <a:xfrm>
            <a:off x="5167901" y="2569912"/>
            <a:ext cx="3380198" cy="266093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01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4A159-A2CF-D95D-1220-7B91B8AA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2109-98C8-C06C-CCCB-A01ECD09D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92" y="394011"/>
            <a:ext cx="7751095" cy="568742"/>
          </a:xfrm>
        </p:spPr>
        <p:txBody>
          <a:bodyPr/>
          <a:lstStyle/>
          <a:p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Hyperparameter Tuning - Bayesian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5353D-1FDF-E6B6-550F-A0D427383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92" y="1441450"/>
            <a:ext cx="4171308" cy="22606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B9312B44-F454-4AA6-9089-2F4F2262A8BA}"/>
              </a:ext>
            </a:extLst>
          </p:cNvPr>
          <p:cNvSpPr/>
          <p:nvPr/>
        </p:nvSpPr>
        <p:spPr>
          <a:xfrm>
            <a:off x="635284" y="3206055"/>
            <a:ext cx="1654140" cy="246061"/>
          </a:xfrm>
          <a:prstGeom prst="frame">
            <a:avLst>
              <a:gd name="adj1" fmla="val 6858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70EFE-A4CB-C45A-6561-D25F3926ADC8}"/>
              </a:ext>
            </a:extLst>
          </p:cNvPr>
          <p:cNvSpPr txBox="1"/>
          <p:nvPr/>
        </p:nvSpPr>
        <p:spPr>
          <a:xfrm>
            <a:off x="4690532" y="1212687"/>
            <a:ext cx="40527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FUN : scoring function for optimization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bounds : boundary values for all parameters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initPoints</a:t>
            </a:r>
            <a:r>
              <a:rPr lang="en-US"/>
              <a:t> : initialized the optimization process by running FUN number of times, the value must be more than the number of FUN inputs (for this case, FUN has 6 inputs, so this value should be at least 7)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iters.n</a:t>
            </a:r>
            <a:r>
              <a:rPr lang="en-US"/>
              <a:t> : times FUN to run after initialization to search for global optimal solutions.</a:t>
            </a:r>
          </a:p>
        </p:txBody>
      </p:sp>
    </p:spTree>
    <p:extLst>
      <p:ext uri="{BB962C8B-B14F-4D97-AF65-F5344CB8AC3E}">
        <p14:creationId xmlns:p14="http://schemas.microsoft.com/office/powerpoint/2010/main" val="11189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89DB-CD86-C65E-2FF2-C3ABB190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92" y="231715"/>
            <a:ext cx="5848442" cy="572700"/>
          </a:xfrm>
        </p:spPr>
        <p:txBody>
          <a:bodyPr/>
          <a:lstStyle/>
          <a:p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BayesOpt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Score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AB53A-3229-D14E-1845-93AADBFE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25" y="824556"/>
            <a:ext cx="6164021" cy="20335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3678E-8412-BB73-E6C8-F652A3CE3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1" y="1254179"/>
            <a:ext cx="2406558" cy="2804473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 - 9</a:t>
            </a:r>
            <a:r>
              <a:rPr lang="en-US" baseline="30000"/>
              <a:t>th</a:t>
            </a:r>
            <a:r>
              <a:rPr lang="en-US"/>
              <a:t> iteration derives </a:t>
            </a:r>
          </a:p>
          <a:p>
            <a:pPr marL="114300" indent="0">
              <a:buNone/>
            </a:pPr>
            <a:r>
              <a:rPr lang="en-US"/>
              <a:t>   parameters  with the </a:t>
            </a:r>
          </a:p>
          <a:p>
            <a:pPr marL="114300" indent="0">
              <a:buNone/>
            </a:pPr>
            <a:r>
              <a:rPr lang="en-US"/>
              <a:t>   lowest Score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 - Input the 6 parameters  as </a:t>
            </a:r>
          </a:p>
          <a:p>
            <a:pPr marL="114300" indent="0">
              <a:buNone/>
            </a:pPr>
            <a:r>
              <a:rPr lang="en-US"/>
              <a:t>   optimized parameter for     </a:t>
            </a:r>
          </a:p>
          <a:p>
            <a:pPr marL="114300" indent="0">
              <a:buNone/>
            </a:pPr>
            <a:r>
              <a:rPr lang="en-US"/>
              <a:t>   training the </a:t>
            </a:r>
            <a:r>
              <a:rPr lang="en-US" err="1"/>
              <a:t>XGBoost</a:t>
            </a:r>
            <a:r>
              <a:rPr lang="en-US"/>
              <a:t>   </a:t>
            </a:r>
          </a:p>
          <a:p>
            <a:pPr marL="114300" indent="0">
              <a:buNone/>
            </a:pPr>
            <a:r>
              <a:rPr lang="en-US"/>
              <a:t>   models. 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 - The trained models will  </a:t>
            </a:r>
          </a:p>
          <a:p>
            <a:pPr marL="114300" indent="0">
              <a:buNone/>
            </a:pPr>
            <a:r>
              <a:rPr lang="en-US"/>
              <a:t>    then create predictions </a:t>
            </a:r>
          </a:p>
          <a:p>
            <a:pPr marL="114300" indent="0">
              <a:buNone/>
            </a:pPr>
            <a:r>
              <a:rPr lang="en-US"/>
              <a:t>    with the lowest RMSE </a:t>
            </a:r>
          </a:p>
          <a:p>
            <a:pPr marL="114300" indent="0">
              <a:buNone/>
            </a:pPr>
            <a:r>
              <a:rPr lang="en-US"/>
              <a:t>    within the boundaries we </a:t>
            </a:r>
          </a:p>
          <a:p>
            <a:pPr marL="114300" indent="0">
              <a:buNone/>
            </a:pPr>
            <a:r>
              <a:rPr lang="en-US"/>
              <a:t>    have set for our parameters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A53F9F3-EEA4-9BD2-62E7-31BBCDCBCAA1}"/>
              </a:ext>
            </a:extLst>
          </p:cNvPr>
          <p:cNvSpPr/>
          <p:nvPr/>
        </p:nvSpPr>
        <p:spPr>
          <a:xfrm>
            <a:off x="787402" y="2277488"/>
            <a:ext cx="5841999" cy="207233"/>
          </a:xfrm>
          <a:prstGeom prst="frame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DAB82-58EA-F3A5-1A42-550608ED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25" y="2875053"/>
            <a:ext cx="6163733" cy="185122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17AA416-6622-043D-CE09-E3988E37C3D3}"/>
              </a:ext>
            </a:extLst>
          </p:cNvPr>
          <p:cNvSpPr/>
          <p:nvPr/>
        </p:nvSpPr>
        <p:spPr>
          <a:xfrm>
            <a:off x="772491" y="4371263"/>
            <a:ext cx="5841999" cy="207233"/>
          </a:xfrm>
          <a:prstGeom prst="frame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73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8F80-EEBA-1387-AFBB-F70D36EC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1F70-4434-A476-D05D-FB855995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48" y="405903"/>
            <a:ext cx="6388284" cy="680373"/>
          </a:xfrm>
        </p:spPr>
        <p:txBody>
          <a:bodyPr/>
          <a:lstStyle/>
          <a:p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23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en-US" sz="2300"/>
              <a:t>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A04ED-649B-D535-5FFB-F31F4D3C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89" y="962797"/>
            <a:ext cx="2336616" cy="1010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09530F-D14D-45C0-E37A-CB5D071A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48" y="2146541"/>
            <a:ext cx="5323509" cy="2348607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673C47A7-10B5-A3B9-DBD5-8DDCF21370FA}"/>
              </a:ext>
            </a:extLst>
          </p:cNvPr>
          <p:cNvSpPr/>
          <p:nvPr/>
        </p:nvSpPr>
        <p:spPr>
          <a:xfrm>
            <a:off x="414682" y="3117644"/>
            <a:ext cx="5408175" cy="406400"/>
          </a:xfrm>
          <a:prstGeom prst="frame">
            <a:avLst>
              <a:gd name="adj1" fmla="val 6250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899AA2C-2E8D-E976-90A6-DB2A15BCF921}"/>
              </a:ext>
            </a:extLst>
          </p:cNvPr>
          <p:cNvSpPr/>
          <p:nvPr/>
        </p:nvSpPr>
        <p:spPr>
          <a:xfrm>
            <a:off x="1528949" y="1515533"/>
            <a:ext cx="448733" cy="467795"/>
          </a:xfrm>
          <a:prstGeom prst="frame">
            <a:avLst>
              <a:gd name="adj1" fmla="val 4363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1FB8A8-5FD2-7DC2-CEC4-8DEFF0BF9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7351" y="1199348"/>
            <a:ext cx="2953866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XG28 (Non financial model on </a:t>
            </a:r>
            <a:r>
              <a:rPr lang="en-US" sz="900" err="1"/>
              <a:t>XGBoost</a:t>
            </a:r>
            <a:r>
              <a:rPr lang="en-US" sz="900"/>
              <a:t>) performs the best in terms of in sample prediction with an in sample RMSE of 640.5.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Model that performs the worst for in sample prediction is XG27 (Financial(lag), </a:t>
            </a:r>
            <a:r>
              <a:rPr lang="en-US" sz="900" err="1"/>
              <a:t>StockPrice</a:t>
            </a:r>
            <a:r>
              <a:rPr lang="en-US" sz="900"/>
              <a:t>(lag) model on </a:t>
            </a:r>
            <a:r>
              <a:rPr lang="en-US" sz="900" err="1"/>
              <a:t>XGBoost</a:t>
            </a:r>
            <a:r>
              <a:rPr lang="en-US" sz="90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XGM28 performs the best in terms of out of sample performance accuracy.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In fact, it outperforms all the other techniques LASSO and Random Forest in enhancing the accuracy of our models</a:t>
            </a:r>
          </a:p>
          <a:p>
            <a:pPr marL="114300" indent="0">
              <a:buNone/>
            </a:pP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BCD088-42F6-D14C-668F-70A7FBA5FA24}"/>
              </a:ext>
            </a:extLst>
          </p:cNvPr>
          <p:cNvSpPr txBox="1"/>
          <p:nvPr/>
        </p:nvSpPr>
        <p:spPr>
          <a:xfrm>
            <a:off x="6094196" y="2571750"/>
            <a:ext cx="2796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94908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5299-9AE0-BC05-ECF2-D85D57EE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25" y="233575"/>
            <a:ext cx="6161708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2400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Forest Hyperparameter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1B653-048D-C140-B396-445A2DD4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8599" y="808217"/>
            <a:ext cx="2902017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err="1"/>
              <a:t>randomForest</a:t>
            </a:r>
            <a:r>
              <a:rPr lang="en-US"/>
              <a:t>::</a:t>
            </a:r>
            <a:r>
              <a:rPr lang="en-US" err="1"/>
              <a:t>tuneRF</a:t>
            </a:r>
            <a:r>
              <a:rPr lang="en-US"/>
              <a:t> :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Executes grid search with cross-validation using the </a:t>
            </a:r>
            <a:r>
              <a:rPr lang="en-US" err="1"/>
              <a:t>tuneRF</a:t>
            </a:r>
            <a:r>
              <a:rPr lang="en-US"/>
              <a:t> function, which  automatically selects the optimal values for hyperparameters based on out-of-bag (OOB) error estimates.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Extract Optimal </a:t>
            </a:r>
            <a:r>
              <a:rPr lang="en-US" err="1"/>
              <a:t>mtry</a:t>
            </a:r>
            <a:r>
              <a:rPr lang="en-US"/>
              <a:t> Value: Identifies the optimal value for the </a:t>
            </a:r>
            <a:r>
              <a:rPr lang="en-US" err="1"/>
              <a:t>mtry</a:t>
            </a:r>
            <a:r>
              <a:rPr lang="en-US"/>
              <a:t> hyperparameter,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Represents the number of variables randomly sampled as candidates at each split.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A010B-27E4-3E1B-30C0-0D7A6D27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3" y="707528"/>
            <a:ext cx="4442944" cy="3906088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448B80D-F491-C627-FE3D-047474094B55}"/>
              </a:ext>
            </a:extLst>
          </p:cNvPr>
          <p:cNvSpPr/>
          <p:nvPr/>
        </p:nvSpPr>
        <p:spPr>
          <a:xfrm>
            <a:off x="318103" y="2795744"/>
            <a:ext cx="4541062" cy="1024467"/>
          </a:xfrm>
          <a:prstGeom prst="frame">
            <a:avLst>
              <a:gd name="adj1" fmla="val 2463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2C8F7B0-D933-E56E-E273-CCF98B17A0C3}"/>
              </a:ext>
            </a:extLst>
          </p:cNvPr>
          <p:cNvSpPr/>
          <p:nvPr/>
        </p:nvSpPr>
        <p:spPr>
          <a:xfrm>
            <a:off x="318103" y="3843865"/>
            <a:ext cx="4541062" cy="304800"/>
          </a:xfrm>
          <a:prstGeom prst="frame">
            <a:avLst>
              <a:gd name="adj1" fmla="val 7529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200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8EA02-F2F6-8E2E-E9A3-C44D48832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1D4F-2609-5CDC-7408-3699A0D3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25" y="233575"/>
            <a:ext cx="6161708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Optimal M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24AB6-F8CB-A788-FB82-56AF09AF0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8599" y="808217"/>
            <a:ext cx="2902017" cy="3295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Optimal </a:t>
            </a:r>
            <a:r>
              <a:rPr lang="en-US" err="1"/>
              <a:t>Mtry</a:t>
            </a:r>
            <a:r>
              <a:rPr lang="en-US"/>
              <a:t> that gives the lowest OOB error is 4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1AD7D-EDDB-A8B3-79D1-9C0CFF1D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5" y="1039483"/>
            <a:ext cx="4927600" cy="2734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2B47DB-F0A7-2143-76E6-1BE7AD9F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66" y="1453563"/>
            <a:ext cx="2734733" cy="1177454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B954DCA-38C5-6F0E-C27B-DBB3A7AB05D5}"/>
              </a:ext>
            </a:extLst>
          </p:cNvPr>
          <p:cNvSpPr/>
          <p:nvPr/>
        </p:nvSpPr>
        <p:spPr>
          <a:xfrm>
            <a:off x="5613399" y="2285400"/>
            <a:ext cx="2902017" cy="415467"/>
          </a:xfrm>
          <a:prstGeom prst="frame">
            <a:avLst>
              <a:gd name="adj1" fmla="val 2463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6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14A4E-E132-6D0F-952A-51237582A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13B6-DDB2-5181-F2FC-0CCE7FE3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48" y="405903"/>
            <a:ext cx="7273052" cy="680373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In Sample &amp; Out of Sample Evaluation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2CD7EB-DB44-5743-CAED-83B17EEE0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3356" y="905933"/>
            <a:ext cx="2772029" cy="37723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Random Forest succeeded in enhancing our domain knowledge model prediction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RF Model 31 (Financial Model) makes the best predictions out of sample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Financial ratios and Stock Price does have some explanatory power in predicting Twitter followers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Bootstrapping and bagging techniques in Random Forest is  not as powerful as the boosting techniques used in </a:t>
            </a:r>
            <a:r>
              <a:rPr lang="en-US" err="1"/>
              <a:t>XGBoost</a:t>
            </a:r>
            <a:r>
              <a:rPr lang="en-US"/>
              <a:t> on enhancing prediction accuracy of our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8495C3-41CD-DEB0-DBEE-26D3DAD8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0" y="1086276"/>
            <a:ext cx="2421652" cy="962705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FAF43D88-5D9E-3900-B199-7C9F64E69955}"/>
              </a:ext>
            </a:extLst>
          </p:cNvPr>
          <p:cNvSpPr/>
          <p:nvPr/>
        </p:nvSpPr>
        <p:spPr>
          <a:xfrm>
            <a:off x="408430" y="1560805"/>
            <a:ext cx="557088" cy="467795"/>
          </a:xfrm>
          <a:prstGeom prst="frame">
            <a:avLst>
              <a:gd name="adj1" fmla="val 4363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1089A-1863-333F-FB53-A9A4B29D4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0" y="2139030"/>
            <a:ext cx="5502526" cy="239210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E1D98265-4531-2A65-C3B3-94185068A9CD}"/>
              </a:ext>
            </a:extLst>
          </p:cNvPr>
          <p:cNvSpPr/>
          <p:nvPr/>
        </p:nvSpPr>
        <p:spPr>
          <a:xfrm>
            <a:off x="359630" y="4142330"/>
            <a:ext cx="5502526" cy="406400"/>
          </a:xfrm>
          <a:prstGeom prst="frame">
            <a:avLst>
              <a:gd name="adj1" fmla="val 6250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3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51" y="415337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Ensemble by average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768493-671B-DA12-5D99-18F68AAA838A}"/>
              </a:ext>
            </a:extLst>
          </p:cNvPr>
          <p:cNvSpPr txBox="1"/>
          <p:nvPr/>
        </p:nvSpPr>
        <p:spPr>
          <a:xfrm>
            <a:off x="5842660" y="1014598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ea typeface="等线"/>
                <a:cs typeface="Times New Roman"/>
              </a:rPr>
              <a:t>Average the financial model 3 and non-financial model 1 test prediction as the predicted growth rate</a:t>
            </a:r>
            <a:endParaRPr 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6D2026-4B8E-08BE-84C2-2D659E66DC62}"/>
              </a:ext>
            </a:extLst>
          </p:cNvPr>
          <p:cNvSpPr txBox="1"/>
          <p:nvPr/>
        </p:nvSpPr>
        <p:spPr>
          <a:xfrm>
            <a:off x="5887192" y="225408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The RMSE of average predictions in train data is 918.23</a:t>
            </a:r>
            <a:r>
              <a:rPr lang="zh-CN" altLang="en-US" sz="1600">
                <a:latin typeface="Times New Roman"/>
                <a:ea typeface="等线"/>
                <a:cs typeface="Times New Roman"/>
              </a:rPr>
              <a:t>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AEFB49F-47CC-85D2-BCD0-C27392509D6C}"/>
              </a:ext>
            </a:extLst>
          </p:cNvPr>
          <p:cNvSpPr txBox="1"/>
          <p:nvPr/>
        </p:nvSpPr>
        <p:spPr>
          <a:xfrm>
            <a:off x="5887192" y="3218955"/>
            <a:ext cx="27432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Kaggle result shows that the Ensemble by average significantly improves the model and its rank is higher than non-financial model 3</a:t>
            </a:r>
            <a:r>
              <a:rPr lang="zh-CN" altLang="en-US" sz="1600">
                <a:latin typeface="Times New Roman"/>
                <a:ea typeface="等线"/>
                <a:cs typeface="Times New Roman"/>
              </a:rPr>
              <a:t> </a:t>
            </a:r>
          </a:p>
        </p:txBody>
      </p:sp>
      <p:pic>
        <p:nvPicPr>
          <p:cNvPr id="8" name="图片 7" descr="图片包含 图形用户界面&#10;&#10;已自动生成说明">
            <a:extLst>
              <a:ext uri="{FF2B5EF4-FFF2-40B4-BE49-F238E27FC236}">
                <a16:creationId xmlns:a16="http://schemas.microsoft.com/office/drawing/2014/main" id="{53283910-31A7-EE70-1139-E8456BF6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7" y="2540764"/>
            <a:ext cx="5603670" cy="151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C7F30-E0F2-ED6B-5328-A9D380CF1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7" y="1242631"/>
            <a:ext cx="3853427" cy="67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9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97" y="333513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Ensemble by weighted average</a:t>
            </a:r>
          </a:p>
        </p:txBody>
      </p:sp>
      <p:pic>
        <p:nvPicPr>
          <p:cNvPr id="6" name="图片 5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6BC9D3CB-8F97-682D-55E6-623DEFC2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2" y="1190067"/>
            <a:ext cx="5079263" cy="3083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3FEEDB-B3AD-BA29-D73B-1BFA8A123F01}"/>
              </a:ext>
            </a:extLst>
          </p:cNvPr>
          <p:cNvSpPr txBox="1"/>
          <p:nvPr/>
        </p:nvSpPr>
        <p:spPr>
          <a:xfrm>
            <a:off x="5634842" y="873578"/>
            <a:ext cx="31588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Give two models different weights to check how different weights will impact the predictions</a:t>
            </a:r>
            <a:r>
              <a:rPr lang="zh-CN" altLang="en-US" sz="1600">
                <a:latin typeface="Times New Roman"/>
                <a:ea typeface="等线"/>
                <a:cs typeface="Times New Roman"/>
              </a:rPr>
              <a:t> 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67E2EB-A8B6-9EB7-FA34-950301B3CFAD}"/>
              </a:ext>
            </a:extLst>
          </p:cNvPr>
          <p:cNvSpPr txBox="1"/>
          <p:nvPr/>
        </p:nvSpPr>
        <p:spPr>
          <a:xfrm>
            <a:off x="5671952" y="1831026"/>
            <a:ext cx="292132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Hypothesis:  giving more weights to non-financial model will get better result</a:t>
            </a:r>
            <a:r>
              <a:rPr lang="zh-CN" altLang="en-US" sz="1600">
                <a:latin typeface="Times New Roman"/>
                <a:ea typeface="等线"/>
                <a:cs typeface="Times New Roman"/>
              </a:rPr>
              <a:t>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059101-AB27-5181-EED4-CED49B4ACEAD}"/>
              </a:ext>
            </a:extLst>
          </p:cNvPr>
          <p:cNvSpPr txBox="1"/>
          <p:nvPr/>
        </p:nvSpPr>
        <p:spPr>
          <a:xfrm>
            <a:off x="5679374" y="2736520"/>
            <a:ext cx="29510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A higher weights on non-financial model than on financial indeed will get a lower score</a:t>
            </a:r>
            <a:r>
              <a:rPr lang="zh-CN" altLang="en-US" sz="1600">
                <a:latin typeface="Times New Roman"/>
                <a:ea typeface="等线"/>
                <a:cs typeface="Times New Roman"/>
              </a:rPr>
              <a:t>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F42CE7-FA19-D624-F8AC-90E816C96B41}"/>
              </a:ext>
            </a:extLst>
          </p:cNvPr>
          <p:cNvSpPr txBox="1"/>
          <p:nvPr/>
        </p:nvSpPr>
        <p:spPr>
          <a:xfrm>
            <a:off x="5679374" y="3627169"/>
            <a:ext cx="299555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>
                <a:latin typeface="Times New Roman"/>
                <a:ea typeface="等线"/>
                <a:cs typeface="Times New Roman"/>
              </a:rPr>
              <a:t>The best performance shows</a:t>
            </a:r>
            <a:r>
              <a:rPr lang="en-US" altLang="zh-CN"/>
              <a:t> </a:t>
            </a:r>
            <a:r>
              <a:rPr lang="en-US" altLang="zh-CN" sz="1600">
                <a:latin typeface="Times New Roman"/>
                <a:ea typeface="等线"/>
                <a:cs typeface="Times New Roman"/>
              </a:rPr>
              <a:t>when financial model is given 0.4 weights and non-financial model is given 0.6 weights.</a:t>
            </a:r>
          </a:p>
        </p:txBody>
      </p:sp>
    </p:spTree>
    <p:extLst>
      <p:ext uri="{BB962C8B-B14F-4D97-AF65-F5344CB8AC3E}">
        <p14:creationId xmlns:p14="http://schemas.microsoft.com/office/powerpoint/2010/main" val="3525654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0246D0-5C72-C808-10DD-7B8C115B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13" y="523925"/>
            <a:ext cx="3728749" cy="417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9A4148-B5D3-5F10-AC32-1A565AE3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65" y="617157"/>
            <a:ext cx="3894887" cy="40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4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88" y="445025"/>
            <a:ext cx="8348546" cy="572700"/>
          </a:xfrm>
        </p:spPr>
        <p:txBody>
          <a:bodyPr/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- Outlier management</a:t>
            </a:r>
            <a:br>
              <a:rPr lang="en-GB" sz="2400"/>
            </a:br>
            <a:endParaRPr lang="en-GB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6DD88-7BC2-4688-5ABC-74291B74C602}"/>
              </a:ext>
            </a:extLst>
          </p:cNvPr>
          <p:cNvGrpSpPr>
            <a:grpSpLocks noChangeAspect="1"/>
          </p:cNvGrpSpPr>
          <p:nvPr/>
        </p:nvGrpSpPr>
        <p:grpSpPr>
          <a:xfrm>
            <a:off x="735273" y="1475493"/>
            <a:ext cx="7673453" cy="1096257"/>
            <a:chOff x="999642" y="2127391"/>
            <a:chExt cx="5300420" cy="7572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0736ABD-66F6-CCCE-C029-99FC0306E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3" r="15848"/>
            <a:stretch/>
          </p:blipFill>
          <p:spPr bwMode="auto">
            <a:xfrm>
              <a:off x="2022529" y="2127391"/>
              <a:ext cx="4277533" cy="757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A900D9F-D1C5-C3A6-B6B5-09E40D6AA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13"/>
            <a:stretch/>
          </p:blipFill>
          <p:spPr bwMode="auto">
            <a:xfrm>
              <a:off x="999642" y="2127391"/>
              <a:ext cx="1022887" cy="757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F5FB53-AF4F-7861-49BD-03832A9E7105}"/>
              </a:ext>
            </a:extLst>
          </p:cNvPr>
          <p:cNvSpPr txBox="1"/>
          <p:nvPr/>
        </p:nvSpPr>
        <p:spPr>
          <a:xfrm>
            <a:off x="713224" y="1017725"/>
            <a:ext cx="6664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6 companies don’t have twitter account, they are either acquired or bankrupted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03C9-D468-C004-0C2A-D8BC5E184BF3}"/>
              </a:ext>
            </a:extLst>
          </p:cNvPr>
          <p:cNvSpPr txBox="1"/>
          <p:nvPr/>
        </p:nvSpPr>
        <p:spPr>
          <a:xfrm>
            <a:off x="713225" y="2623199"/>
            <a:ext cx="3587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Remove them from train and test data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Fill in their number of follower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Merge these six companies back to the test data with predicted followers</a:t>
            </a:r>
            <a:endParaRPr lang="zh-CN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1DB86-3AAB-B5A9-B397-1502FADAF328}"/>
              </a:ext>
            </a:extLst>
          </p:cNvPr>
          <p:cNvSpPr txBox="1"/>
          <p:nvPr/>
        </p:nvSpPr>
        <p:spPr>
          <a:xfrm>
            <a:off x="4499134" y="2623199"/>
            <a:ext cx="390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Fill in with the latest available number of followers (2017/06/30)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D9A78-BE73-6C9D-534F-C4B3C949493B}"/>
              </a:ext>
            </a:extLst>
          </p:cNvPr>
          <p:cNvSpPr txBox="1"/>
          <p:nvPr/>
        </p:nvSpPr>
        <p:spPr>
          <a:xfrm>
            <a:off x="4499134" y="3315696"/>
            <a:ext cx="4071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Fill in with the estimated number of followers based on growth rate calculated with train data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Daily growth rate from 03/31 to 06/30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Number of followers on 06/30</a:t>
            </a:r>
          </a:p>
        </p:txBody>
      </p:sp>
      <p:pic>
        <p:nvPicPr>
          <p:cNvPr id="18" name="Graphic 17" descr="Badge 1 with solid fill">
            <a:extLst>
              <a:ext uri="{FF2B5EF4-FFF2-40B4-BE49-F238E27FC236}">
                <a16:creationId xmlns:a16="http://schemas.microsoft.com/office/drawing/2014/main" id="{99786457-7F88-CCE0-279B-4CC1CA5B5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7270" y="2659948"/>
            <a:ext cx="279938" cy="279938"/>
          </a:xfrm>
          <a:prstGeom prst="rect">
            <a:avLst/>
          </a:prstGeom>
        </p:spPr>
      </p:pic>
      <p:pic>
        <p:nvPicPr>
          <p:cNvPr id="20" name="Graphic 19" descr="Badge with solid fill">
            <a:extLst>
              <a:ext uri="{FF2B5EF4-FFF2-40B4-BE49-F238E27FC236}">
                <a16:creationId xmlns:a16="http://schemas.microsoft.com/office/drawing/2014/main" id="{B8DDF270-070F-10B5-58A2-86CFBBF8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7269" y="3376149"/>
            <a:ext cx="279939" cy="2799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89CF8B-8823-0AF0-CF57-733C904ED9E7}"/>
              </a:ext>
            </a:extLst>
          </p:cNvPr>
          <p:cNvSpPr txBox="1"/>
          <p:nvPr/>
        </p:nvSpPr>
        <p:spPr>
          <a:xfrm>
            <a:off x="4499134" y="2625486"/>
            <a:ext cx="3909592" cy="58248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E1FB-1973-C704-0A26-B366D245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10" y="482135"/>
            <a:ext cx="6441108" cy="572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20997-60D7-64BE-10BA-2FD7ECDB8BCB}"/>
              </a:ext>
            </a:extLst>
          </p:cNvPr>
          <p:cNvSpPr txBox="1"/>
          <p:nvPr/>
        </p:nvSpPr>
        <p:spPr>
          <a:xfrm>
            <a:off x="266159" y="1054835"/>
            <a:ext cx="8985733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Machine learning elevates Model prediction accuracy</a:t>
            </a:r>
            <a:endParaRPr lang="en-SG" sz="1800">
              <a:latin typeface="Times New Roman"/>
              <a:cs typeface="Times New Roman"/>
            </a:endParaRPr>
          </a:p>
          <a:p>
            <a:pPr lvl="1"/>
            <a:r>
              <a:rPr lang="en-SG" sz="1600">
                <a:latin typeface="Times New Roman"/>
                <a:ea typeface="Calibri" panose="020F0502020204030204" pitchFamily="34" charset="0"/>
                <a:cs typeface="Times New Roman"/>
              </a:rPr>
              <a:t>           </a:t>
            </a:r>
            <a:r>
              <a:rPr lang="en-SG" sz="16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- </a:t>
            </a:r>
            <a:r>
              <a:rPr lang="en-US" sz="1800" err="1">
                <a:latin typeface="Times New Roman"/>
                <a:cs typeface="Times New Roman"/>
              </a:rPr>
              <a:t>XGBoost</a:t>
            </a:r>
            <a:r>
              <a:rPr lang="en-US" sz="1800">
                <a:latin typeface="Times New Roman"/>
                <a:cs typeface="Times New Roman"/>
              </a:rPr>
              <a:t> ranks the highest</a:t>
            </a:r>
            <a:r>
              <a:rPr lang="en-SG" sz="1800">
                <a:latin typeface="Times New Roman"/>
                <a:cs typeface="Times New Roman"/>
              </a:rPr>
              <a:t> follow by Random Forest</a:t>
            </a:r>
            <a:endParaRPr lang="en-SG" sz="1800">
              <a:latin typeface="Times New Roman"/>
              <a:ea typeface="等线"/>
              <a:cs typeface="Times New Roman"/>
            </a:endParaRPr>
          </a:p>
          <a:p>
            <a:pPr lvl="1"/>
            <a:r>
              <a:rPr lang="en-US" sz="1600">
                <a:latin typeface="Times New Roman"/>
                <a:cs typeface="Times New Roman"/>
              </a:rPr>
              <a:t>           -</a:t>
            </a:r>
            <a:r>
              <a:rPr lang="en-US" sz="1800">
                <a:latin typeface="Times New Roman"/>
                <a:cs typeface="Times New Roman"/>
              </a:rPr>
              <a:t> LASSO did not provide better prediction results than the non - financial model 3.</a:t>
            </a:r>
          </a:p>
          <a:p>
            <a:pPr lvl="1"/>
            <a:endParaRPr lang="en-US" sz="1800">
              <a:latin typeface="Times New Roman"/>
              <a:cs typeface="Times New Roman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The choice of Advanced ML </a:t>
            </a:r>
            <a:r>
              <a:rPr lang="en-US" sz="1800" err="1">
                <a:latin typeface="Times New Roman"/>
                <a:cs typeface="Times New Roman"/>
              </a:rPr>
              <a:t>Alogrithm</a:t>
            </a:r>
            <a:r>
              <a:rPr lang="en-US" sz="1800">
                <a:latin typeface="Times New Roman"/>
                <a:cs typeface="Times New Roman"/>
              </a:rPr>
              <a:t> to use have to concurrent with domain knowledge understanding</a:t>
            </a:r>
          </a:p>
          <a:p>
            <a:pPr lvl="1"/>
            <a:endParaRPr lang="en-US" sz="180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Bias and variance trade-off </a:t>
            </a:r>
          </a:p>
          <a:p>
            <a:r>
              <a:rPr lang="en-SG" sz="1600">
                <a:latin typeface="Times New Roman"/>
                <a:cs typeface="Times New Roman"/>
              </a:rPr>
              <a:t>           - </a:t>
            </a:r>
            <a:r>
              <a:rPr lang="en-SG" sz="1800">
                <a:latin typeface="Times New Roman"/>
                <a:cs typeface="Times New Roman"/>
              </a:rPr>
              <a:t>The best performing model in train which means low bias is not corresponding to </a:t>
            </a:r>
          </a:p>
          <a:p>
            <a:r>
              <a:rPr lang="en-SG" sz="1800">
                <a:latin typeface="Times New Roman"/>
                <a:cs typeface="Times New Roman"/>
              </a:rPr>
              <a:t>            the best out of sample which will give a high variance</a:t>
            </a:r>
            <a:endParaRPr lang="en-SG" sz="1800"/>
          </a:p>
          <a:p>
            <a:pPr marL="285750" indent="-285750">
              <a:buChar char="•"/>
            </a:pPr>
            <a:r>
              <a:rPr lang="en-SG" sz="1800">
                <a:latin typeface="Times New Roman"/>
                <a:cs typeface="Times New Roman"/>
              </a:rPr>
              <a:t>We have to choose models we want depending on different goals.</a:t>
            </a:r>
            <a:endParaRPr lang="en-US" sz="18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SG" sz="1800">
              <a:latin typeface="Times New Roman"/>
              <a:cs typeface="Times New Roman"/>
            </a:endParaRPr>
          </a:p>
          <a:p>
            <a:pPr marL="285750" indent="-285750">
              <a:buChar char="•"/>
            </a:pPr>
            <a:r>
              <a:rPr lang="en-SG" sz="1800">
                <a:latin typeface="Times New Roman"/>
                <a:cs typeface="Times New Roman"/>
              </a:rPr>
              <a:t>Reasonable data is the base of accurate model building and prediction results.</a:t>
            </a:r>
            <a:endParaRPr lang="en-US" sz="180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600">
              <a:latin typeface="Times New Roman"/>
              <a:cs typeface="Times New Roman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890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65EB-F79D-5625-D736-B4761110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03" y="198447"/>
            <a:ext cx="4711500" cy="572700"/>
          </a:xfrm>
        </p:spPr>
        <p:txBody>
          <a:bodyPr/>
          <a:lstStyle/>
          <a:p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LeaderBoard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Ranking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CE160-E5B5-059E-E74D-736EE5DF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3" y="649692"/>
            <a:ext cx="6836619" cy="420612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302F6E4-D48A-4AC6-4C17-55765BBD2F04}"/>
              </a:ext>
            </a:extLst>
          </p:cNvPr>
          <p:cNvSpPr/>
          <p:nvPr/>
        </p:nvSpPr>
        <p:spPr>
          <a:xfrm>
            <a:off x="606174" y="2058067"/>
            <a:ext cx="6986427" cy="921439"/>
          </a:xfrm>
          <a:prstGeom prst="frame">
            <a:avLst>
              <a:gd name="adj1" fmla="val 4020"/>
            </a:avLst>
          </a:prstGeom>
          <a:solidFill>
            <a:srgbClr val="0070C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201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>
            <a:spLocks noGrp="1"/>
          </p:cNvSpPr>
          <p:nvPr>
            <p:ph type="title" idx="2"/>
          </p:nvPr>
        </p:nvSpPr>
        <p:spPr>
          <a:xfrm>
            <a:off x="2312615" y="1820542"/>
            <a:ext cx="5033119" cy="2658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zh-CN" altLang="en-US"/>
              <a:t>！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740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Financial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36EDA-4F5D-2BA3-7D11-C46DC4D7350A}"/>
              </a:ext>
            </a:extLst>
          </p:cNvPr>
          <p:cNvSpPr txBox="1"/>
          <p:nvPr/>
        </p:nvSpPr>
        <p:spPr>
          <a:xfrm>
            <a:off x="713224" y="1135523"/>
            <a:ext cx="2983122" cy="143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Stock price related vars (daily)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sz="16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p_daily_change</a:t>
            </a:r>
            <a:r>
              <a:rPr lang="en-GB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volatile</a:t>
            </a:r>
            <a:endParaRPr lang="zh-CN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Financial ratios (monthly)</a:t>
            </a: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Total asset (quarterly)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86B2B-BD00-CEBF-CC88-1E8B2B02C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48" y="1017725"/>
            <a:ext cx="4350906" cy="3691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26201F-013F-0B47-A922-38E2C8F99962}"/>
              </a:ext>
            </a:extLst>
          </p:cNvPr>
          <p:cNvSpPr txBox="1"/>
          <p:nvPr/>
        </p:nvSpPr>
        <p:spPr>
          <a:xfrm>
            <a:off x="0" y="4897279"/>
            <a:ext cx="47661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Sayed, D. E. (n.d.). </a:t>
            </a:r>
            <a:r>
              <a:rPr lang="en-US" altLang="zh-CN" sz="1000" i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The effect of financial ratios on Twitter sentiment and volume</a:t>
            </a:r>
            <a:r>
              <a:rPr lang="en-US" altLang="zh-CN" sz="10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zh-CN" altLang="en-US" sz="1000"/>
          </a:p>
        </p:txBody>
      </p:sp>
    </p:spTree>
    <p:extLst>
      <p:ext uri="{BB962C8B-B14F-4D97-AF65-F5344CB8AC3E}">
        <p14:creationId xmlns:p14="http://schemas.microsoft.com/office/powerpoint/2010/main" val="932584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98" y="445025"/>
            <a:ext cx="7433075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Financial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36EDA-4F5D-2BA3-7D11-C46DC4D7350A}"/>
              </a:ext>
            </a:extLst>
          </p:cNvPr>
          <p:cNvSpPr txBox="1"/>
          <p:nvPr/>
        </p:nvSpPr>
        <p:spPr>
          <a:xfrm>
            <a:off x="343052" y="922099"/>
            <a:ext cx="4724895" cy="384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Stock price related vars (daily)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Fill NA with last closing price - Weekends/PH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Fill NA with 0 - </a:t>
            </a:r>
            <a:r>
              <a:rPr lang="pl-PL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firm</a:t>
            </a:r>
            <a:r>
              <a:rPr lang="pl-PL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w/o stock info</a:t>
            </a:r>
            <a:endParaRPr lang="en-GB" altLang="zh-CN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60000" lvl="0">
              <a:lnSpc>
                <a:spcPct val="107000"/>
              </a:lnSpc>
            </a:pPr>
            <a:r>
              <a:rPr lang="en-GB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Create lag variables by one day</a:t>
            </a:r>
            <a:endParaRPr lang="zh-CN" altLang="zh-CN" sz="14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Financial ratios (monthly)</a:t>
            </a:r>
          </a:p>
          <a:p>
            <a:pPr marL="360000" lvl="0">
              <a:lnSpc>
                <a:spcPct val="107000"/>
              </a:lnSpc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1. Fill in with computed quarterly financial ratio</a:t>
            </a:r>
          </a:p>
          <a:p>
            <a:pPr marL="360000" lvl="0">
              <a:lnSpc>
                <a:spcPct val="107000"/>
              </a:lnSpc>
              <a:spcBef>
                <a:spcPts val="600"/>
              </a:spcBef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2. Fill in with monthly industry median (full companies)</a:t>
            </a:r>
          </a:p>
          <a:p>
            <a:pPr marL="360000" lvl="0">
              <a:lnSpc>
                <a:spcPct val="107000"/>
              </a:lnSpc>
              <a:spcBef>
                <a:spcPts val="600"/>
              </a:spcBef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3. Fill in with industry median (full companies)</a:t>
            </a:r>
          </a:p>
          <a:p>
            <a:pPr marL="360000" lvl="0">
              <a:lnSpc>
                <a:spcPct val="107000"/>
              </a:lnSpc>
              <a:spcBef>
                <a:spcPts val="600"/>
              </a:spcBef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4. Fill in with total median (full companies)</a:t>
            </a:r>
          </a:p>
          <a:p>
            <a:pPr marL="360000" lvl="0">
              <a:lnSpc>
                <a:spcPct val="107000"/>
              </a:lnSpc>
              <a:spcBef>
                <a:spcPts val="600"/>
              </a:spcBef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5. Create lag variables by one month</a:t>
            </a:r>
          </a:p>
          <a:p>
            <a:pPr marL="360000" lvl="0">
              <a:lnSpc>
                <a:spcPct val="107000"/>
              </a:lnSpc>
              <a:spcBef>
                <a:spcPts val="600"/>
              </a:spcBef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6. Populate to </a:t>
            </a: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data on a daily basis</a:t>
            </a:r>
            <a:endParaRPr lang="zh-CN" altLang="zh-CN" sz="14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4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Total Asset (quarterly)</a:t>
            </a:r>
          </a:p>
          <a:p>
            <a:pPr marL="360000" lvl="0">
              <a:lnSpc>
                <a:spcPct val="107000"/>
              </a:lnSpc>
              <a:spcAft>
                <a:spcPts val="800"/>
              </a:spcAft>
            </a:pPr>
            <a:r>
              <a:rPr lang="en-US" altLang="zh-CN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Fill NA with quarterly industry median and populate</a:t>
            </a:r>
            <a:endParaRPr lang="zh-CN" altLang="zh-CN" sz="14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CEAFC-EBF6-6499-405B-2FA52AEA4A30}"/>
              </a:ext>
            </a:extLst>
          </p:cNvPr>
          <p:cNvSpPr txBox="1"/>
          <p:nvPr/>
        </p:nvSpPr>
        <p:spPr>
          <a:xfrm>
            <a:off x="4891842" y="1071368"/>
            <a:ext cx="4123466" cy="349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bm = book value of equity /mkt value of equity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teqq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mkvaltq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pe_exi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price to earnings (excluding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ei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epsfxq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ps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mkt value of equity /sales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mkvaltq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pcf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mkt value of equity /net cashflow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mkvaltq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 ((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fincfy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ivncfy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oancfy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)/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cshoq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dpr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dividend payout ratio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dvpq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/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npm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net income /sales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/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opmbd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oper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inc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before depreciation/sales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oibdpq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opmad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oper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inc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after depreciation/sales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oiadpq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gpm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gross profit/sales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ugiq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roa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net income/ total assets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roe = net income/ book equity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teqq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roce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ebit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/capital employed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ibmiiq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icaptq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debt_asset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total debt/ total assets = 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dlttq+dlcq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de_ratio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total liabilities /shareholders equity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ltq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teqq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int_cov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after tax income/interest &amp; related exp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niq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tieq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cash_ratio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cash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liabilities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cheq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lctq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quick_ratio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assets (net of inventory)/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liabilities = 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actq-invfgq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lctq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curr_ratio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assets/</a:t>
            </a: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curr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liabilities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actq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lctq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inv_turn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cogs/inventory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cogsq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invfgq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at_turn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sales/total assets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rect_turn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sales/total receivables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rectq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sale_nwc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= sales/working capital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saleq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wcapq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altLang="zh-CN" sz="9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ptb</a:t>
            </a:r>
            <a:r>
              <a:rPr lang="en-US" altLang="zh-CN" sz="9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= mkt equity to book value of equity = 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mkvaltq</a:t>
            </a:r>
            <a:r>
              <a:rPr lang="en-US" altLang="zh-CN" sz="900" kern="10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900" kern="10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teqq</a:t>
            </a:r>
            <a:endParaRPr lang="zh-CN" altLang="zh-CN" sz="9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46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Financial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B921E-D326-76B2-0045-5FC9B67F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28" y="970309"/>
            <a:ext cx="4152871" cy="3874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B960F-59A4-9176-0B96-6744E1E18F0F}"/>
              </a:ext>
            </a:extLst>
          </p:cNvPr>
          <p:cNvSpPr txBox="1"/>
          <p:nvPr/>
        </p:nvSpPr>
        <p:spPr>
          <a:xfrm>
            <a:off x="5215466" y="1297560"/>
            <a:ext cx="3698241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26315 – 26125 = 190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NA 190 of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financial ratio are 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those data on 2016/12/29 and 2016/12/30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creating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lag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stock daily change and volatile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. If divided by 2, it is just the number of unique </a:t>
            </a:r>
            <a:r>
              <a:rPr lang="en-GB" altLang="zh-CN" err="1">
                <a:latin typeface="Times New Roman" panose="02020603050405020304" pitchFamily="18" charset="0"/>
                <a:cs typeface="Times New Roman" panose="02020603050405020304" pitchFamily="18" charset="0"/>
              </a:rPr>
              <a:t>gvkey</a:t>
            </a:r>
            <a:r>
              <a:rPr lang="en-GB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95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C7252-BE66-3360-DBEA-5D2DD0B629D7}"/>
              </a:ext>
            </a:extLst>
          </p:cNvPr>
          <p:cNvSpPr txBox="1"/>
          <p:nvPr/>
        </p:nvSpPr>
        <p:spPr>
          <a:xfrm>
            <a:off x="1679786" y="1442720"/>
            <a:ext cx="399627" cy="33189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D6258-646B-2324-2657-A44060D69E0D}"/>
              </a:ext>
            </a:extLst>
          </p:cNvPr>
          <p:cNvSpPr txBox="1"/>
          <p:nvPr/>
        </p:nvSpPr>
        <p:spPr>
          <a:xfrm>
            <a:off x="1679786" y="1774615"/>
            <a:ext cx="399627" cy="296450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29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/>
                <a:cs typeface="Times New Roman"/>
              </a:rPr>
              <a:t>Data</a:t>
            </a:r>
            <a:r>
              <a:rPr lang="en-GB" sz="2400"/>
              <a:t> </a:t>
            </a:r>
            <a:r>
              <a:rPr lang="en-GB" sz="2400">
                <a:latin typeface="Times New Roman"/>
                <a:cs typeface="Times New Roman"/>
              </a:rPr>
              <a:t>preparation</a:t>
            </a:r>
            <a:r>
              <a:rPr lang="en-GB" sz="2400"/>
              <a:t> </a:t>
            </a:r>
            <a:r>
              <a:rPr lang="en-GB" sz="2400">
                <a:latin typeface="Times New Roman"/>
                <a:cs typeface="Times New Roman"/>
              </a:rPr>
              <a:t>and</a:t>
            </a:r>
            <a:r>
              <a:rPr lang="en-GB" sz="2400"/>
              <a:t> </a:t>
            </a:r>
            <a:r>
              <a:rPr lang="en-GB" sz="2400">
                <a:latin typeface="Times New Roman"/>
                <a:cs typeface="Times New Roman"/>
              </a:rPr>
              <a:t>cleaning</a:t>
            </a:r>
            <a:r>
              <a:rPr lang="en-GB" sz="2400"/>
              <a:t> </a:t>
            </a:r>
            <a:r>
              <a:rPr lang="en-GB" sz="2400">
                <a:latin typeface="Times New Roman"/>
              </a:rPr>
              <a:t>–</a:t>
            </a:r>
            <a:r>
              <a:rPr lang="en-GB" sz="2400"/>
              <a:t> </a:t>
            </a:r>
            <a:r>
              <a:rPr lang="en-GB" sz="2400">
                <a:latin typeface="Times New Roman"/>
                <a:cs typeface="Times New Roman"/>
              </a:rPr>
              <a:t>Non-Financial</a:t>
            </a:r>
            <a:r>
              <a:rPr lang="en-GB" sz="2400"/>
              <a:t> </a:t>
            </a:r>
            <a:r>
              <a:rPr lang="en-GB" sz="2400"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5D2B-EC5F-FFFC-5764-A5794F63342C}"/>
              </a:ext>
            </a:extLst>
          </p:cNvPr>
          <p:cNvSpPr txBox="1"/>
          <p:nvPr/>
        </p:nvSpPr>
        <p:spPr>
          <a:xfrm>
            <a:off x="713223" y="1135523"/>
            <a:ext cx="5003470" cy="352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Company’s announcements (daily)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sz="16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red_announce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number_annoucement</a:t>
            </a:r>
            <a:endParaRPr lang="zh-CN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endParaRPr lang="en-US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endParaRPr lang="en-US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endParaRPr lang="en-US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endParaRPr lang="en-US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200"/>
              </a:spcBef>
            </a:pPr>
            <a:endParaRPr lang="en-US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200"/>
              </a:spcBef>
            </a:pPr>
            <a:endParaRPr lang="en-US" altLang="zh-CN" sz="1600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Profile data (fixed)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E5C7B-82A9-8B73-810A-B34B2ECD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15" y="1882688"/>
            <a:ext cx="6155575" cy="2337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ABCAE-9DD1-8F61-0431-3375ECED7DE0}"/>
              </a:ext>
            </a:extLst>
          </p:cNvPr>
          <p:cNvSpPr txBox="1"/>
          <p:nvPr/>
        </p:nvSpPr>
        <p:spPr>
          <a:xfrm>
            <a:off x="31777" y="4854592"/>
            <a:ext cx="927973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8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Tsileponis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N., Stathopoulos, K., &amp; Walker, M. (2020). Do corporate press releases drive media coverage? </a:t>
            </a:r>
            <a:r>
              <a:rPr lang="en-US" altLang="zh-CN" sz="800" i="1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The British Accounting Review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800" i="1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52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(2), 100881. https://doi.org/10.1016/j.bar.2020.100881</a:t>
            </a:r>
            <a:endParaRPr lang="zh-CN" altLang="zh-CN" sz="6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0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C9DE002-9D5D-4749-5F1F-D627059375EF}"/>
              </a:ext>
            </a:extLst>
          </p:cNvPr>
          <p:cNvSpPr txBox="1"/>
          <p:nvPr/>
        </p:nvSpPr>
        <p:spPr>
          <a:xfrm>
            <a:off x="17562" y="4853467"/>
            <a:ext cx="8821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Hutto, C. J., Yardi, S., &amp; Gilbert, E. (2013). A longitudinal study of follow predictors on twitter. </a:t>
            </a:r>
            <a:r>
              <a:rPr lang="en-US" altLang="zh-CN" sz="800" i="1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Proceedings of the SIGCHI Conference on Human Factors in Computing Systems</a:t>
            </a:r>
            <a:r>
              <a:rPr lang="en-US" altLang="zh-CN" sz="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, 821–830. https://doi.org/10.1145/2470654.2470771</a:t>
            </a:r>
            <a:endParaRPr lang="zh-CN" altLang="zh-CN" sz="600" kern="100">
              <a:effectLst/>
              <a:latin typeface="DengXian" panose="02010600030101010101" pitchFamily="2" charset="-122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47997-A1DE-FBF0-3635-EA52092A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45025"/>
            <a:ext cx="7307149" cy="572700"/>
          </a:xfrm>
        </p:spPr>
        <p:txBody>
          <a:bodyPr/>
          <a:lstStyle/>
          <a:p>
            <a:r>
              <a:rPr lang="en-GB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cleaning – Non-Financial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25D2B-EC5F-FFFC-5764-A5794F63342C}"/>
              </a:ext>
            </a:extLst>
          </p:cNvPr>
          <p:cNvSpPr txBox="1"/>
          <p:nvPr/>
        </p:nvSpPr>
        <p:spPr>
          <a:xfrm>
            <a:off x="713224" y="1017725"/>
            <a:ext cx="5003470" cy="101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Company’s announcements (daily)</a:t>
            </a:r>
          </a:p>
          <a:p>
            <a:pPr marL="360000" lvl="0">
              <a:lnSpc>
                <a:spcPct val="107000"/>
              </a:lnSpc>
            </a:pPr>
            <a:r>
              <a:rPr lang="en-GB" altLang="zh-CN" sz="1600" kern="10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is_announce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red_announce</a:t>
            </a:r>
            <a:r>
              <a:rPr lang="en-GB" altLang="zh-CN" sz="1600" kern="10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GB" altLang="zh-CN" sz="1600" kern="10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number_annoucement</a:t>
            </a:r>
            <a:endParaRPr lang="zh-CN" altLang="zh-CN" sz="1600" kern="10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n-US" altLang="zh-CN" sz="16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Profile data (fixed)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9465E5-7BEC-EFE3-5F6E-07A606E0840F}"/>
              </a:ext>
            </a:extLst>
          </p:cNvPr>
          <p:cNvGrpSpPr/>
          <p:nvPr/>
        </p:nvGrpSpPr>
        <p:grpSpPr>
          <a:xfrm>
            <a:off x="5725622" y="1820532"/>
            <a:ext cx="3418378" cy="2657091"/>
            <a:chOff x="5533094" y="1307715"/>
            <a:chExt cx="3418378" cy="26570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3B425A-BBAC-6C8B-57C9-7057EC3F0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74"/>
            <a:stretch/>
          </p:blipFill>
          <p:spPr>
            <a:xfrm>
              <a:off x="5536549" y="1307715"/>
              <a:ext cx="3181962" cy="24397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632D67-034C-DF77-0B99-3B05644BD49B}"/>
                </a:ext>
              </a:extLst>
            </p:cNvPr>
            <p:cNvSpPr txBox="1"/>
            <p:nvPr/>
          </p:nvSpPr>
          <p:spPr>
            <a:xfrm>
              <a:off x="5607570" y="2937321"/>
              <a:ext cx="637443" cy="145190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25045-640E-4F85-582E-37B3E0983A88}"/>
                </a:ext>
              </a:extLst>
            </p:cNvPr>
            <p:cNvSpPr txBox="1"/>
            <p:nvPr/>
          </p:nvSpPr>
          <p:spPr>
            <a:xfrm>
              <a:off x="5607570" y="3119072"/>
              <a:ext cx="2987789" cy="240865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89F737-19F3-B534-3BF6-093316E0F226}"/>
                </a:ext>
              </a:extLst>
            </p:cNvPr>
            <p:cNvSpPr txBox="1"/>
            <p:nvPr/>
          </p:nvSpPr>
          <p:spPr>
            <a:xfrm>
              <a:off x="5607570" y="3403245"/>
              <a:ext cx="2987789" cy="12956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0DB8A1-5328-1E39-50C8-92F20C4781C3}"/>
                </a:ext>
              </a:extLst>
            </p:cNvPr>
            <p:cNvSpPr txBox="1"/>
            <p:nvPr/>
          </p:nvSpPr>
          <p:spPr>
            <a:xfrm>
              <a:off x="5607570" y="3569368"/>
              <a:ext cx="1287683" cy="141522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4A9E5EA-EFBD-2A9C-9051-4560E0766652}"/>
                </a:ext>
              </a:extLst>
            </p:cNvPr>
            <p:cNvSpPr txBox="1"/>
            <p:nvPr/>
          </p:nvSpPr>
          <p:spPr>
            <a:xfrm>
              <a:off x="6245013" y="2858370"/>
              <a:ext cx="1023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profile_handle</a:t>
              </a:r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F8BD7F-63A2-B3E2-EC06-F917E3E44ED2}"/>
                </a:ext>
              </a:extLst>
            </p:cNvPr>
            <p:cNvSpPr txBox="1"/>
            <p:nvPr/>
          </p:nvSpPr>
          <p:spPr>
            <a:xfrm>
              <a:off x="7927932" y="2878935"/>
              <a:ext cx="1023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profile_bio</a:t>
              </a:r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C8C14A-382E-93CD-F0A9-77188768E1EA}"/>
                </a:ext>
              </a:extLst>
            </p:cNvPr>
            <p:cNvSpPr txBox="1"/>
            <p:nvPr/>
          </p:nvSpPr>
          <p:spPr>
            <a:xfrm>
              <a:off x="7161537" y="3493535"/>
              <a:ext cx="16666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category, URL, join_date</a:t>
              </a:r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5E9DC6-C50C-1BED-EB3B-F4A1C2BBB978}"/>
                </a:ext>
              </a:extLst>
            </p:cNvPr>
            <p:cNvSpPr txBox="1"/>
            <p:nvPr/>
          </p:nvSpPr>
          <p:spPr>
            <a:xfrm>
              <a:off x="5533094" y="3710890"/>
              <a:ext cx="12879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following, follower</a:t>
              </a:r>
              <a:endParaRPr lang="zh-CN" altLang="en-US"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A790060-3027-EEEE-68BF-5BB29656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30197"/>
            <a:ext cx="4742697" cy="23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866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27C84C2F80A048BAB928C4DDB781F5" ma:contentTypeVersion="13" ma:contentTypeDescription="Create a new document." ma:contentTypeScope="" ma:versionID="e924e6f7b3dfecbf95a69b6f380f43c8">
  <xsd:schema xmlns:xsd="http://www.w3.org/2001/XMLSchema" xmlns:xs="http://www.w3.org/2001/XMLSchema" xmlns:p="http://schemas.microsoft.com/office/2006/metadata/properties" xmlns:ns2="34944ef6-5637-44f1-a28b-f410309359f0" xmlns:ns3="65c3510e-39bf-4031-b1f0-7781ea21b8a6" targetNamespace="http://schemas.microsoft.com/office/2006/metadata/properties" ma:root="true" ma:fieldsID="1825e08f8e648b87d7c32ece44ff017e" ns2:_="" ns3:_="">
    <xsd:import namespace="34944ef6-5637-44f1-a28b-f410309359f0"/>
    <xsd:import namespace="65c3510e-39bf-4031-b1f0-7781ea21b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44ef6-5637-44f1-a28b-f410309359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eec61d7-21c4-46ea-8069-5c692c33a4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3510e-39bf-4031-b1f0-7781ea21b8a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dccf850-cc66-409b-8a32-9ae3479756e7}" ma:internalName="TaxCatchAll" ma:showField="CatchAllData" ma:web="65c3510e-39bf-4031-b1f0-7781ea21b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c3510e-39bf-4031-b1f0-7781ea21b8a6" xsi:nil="true"/>
    <lcf76f155ced4ddcb4097134ff3c332f xmlns="34944ef6-5637-44f1-a28b-f410309359f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F6A3CD4-5056-4F46-BF12-688875748A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17CB4-6B3A-4427-A6C0-CDD9A437CF99}">
  <ds:schemaRefs>
    <ds:schemaRef ds:uri="34944ef6-5637-44f1-a28b-f410309359f0"/>
    <ds:schemaRef ds:uri="65c3510e-39bf-4031-b1f0-7781ea21b8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4FE1BC-16AE-4692-BA09-B7E1216AC6CB}">
  <ds:schemaRefs>
    <ds:schemaRef ds:uri="34944ef6-5637-44f1-a28b-f410309359f0"/>
    <ds:schemaRef ds:uri="65c3510e-39bf-4031-b1f0-7781ea21b8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Minimalist Business Slides XL by Slidesgo</vt:lpstr>
      <vt:lpstr>Predicting the number of Twitter followers</vt:lpstr>
      <vt:lpstr>Introduction &amp; Content</vt:lpstr>
      <vt:lpstr>Overview of models</vt:lpstr>
      <vt:lpstr>  Data preparation and cleaning - Outlier management </vt:lpstr>
      <vt:lpstr>Data preparation and cleaning – Financial data</vt:lpstr>
      <vt:lpstr>Data preparation and cleaning – Financial data</vt:lpstr>
      <vt:lpstr>Data preparation and cleaning – Financial data</vt:lpstr>
      <vt:lpstr>Data preparation and cleaning – Non-Financial data</vt:lpstr>
      <vt:lpstr>Data preparation and cleaning – Non-Financial data</vt:lpstr>
      <vt:lpstr>Data preparation and cleaning – Non-Financial data</vt:lpstr>
      <vt:lpstr>Data preparation and cleaning – Non-Financial data</vt:lpstr>
      <vt:lpstr>Data preparation and cleaning – Other variables</vt:lpstr>
      <vt:lpstr>Financial model </vt:lpstr>
      <vt:lpstr>Financial model </vt:lpstr>
      <vt:lpstr>Financial model </vt:lpstr>
      <vt:lpstr>Financial model </vt:lpstr>
      <vt:lpstr>Non-Financial Model Visual Analysis of Profile Bio Readability </vt:lpstr>
      <vt:lpstr>Non-Financial Model Multicollinearity Test</vt:lpstr>
      <vt:lpstr>Non-Financial Model</vt:lpstr>
      <vt:lpstr>Non-Financial Model  RMSE comparison – In Sample Accuracy       Model 14 gives the best result.         Model 13 has highest RMSE, overfitting the      training data. </vt:lpstr>
      <vt:lpstr>Combined Model </vt:lpstr>
      <vt:lpstr>Combined Model  RMSE comparison – In Sample Accuracy </vt:lpstr>
      <vt:lpstr>Model Selection for LASSO, XGBoost and Random Forest</vt:lpstr>
      <vt:lpstr>LASSO Cross Validation</vt:lpstr>
      <vt:lpstr>LASSO Cross Validation</vt:lpstr>
      <vt:lpstr>LASSO Feature Selection</vt:lpstr>
      <vt:lpstr>LASSO Feature Selection</vt:lpstr>
      <vt:lpstr>LASSO In Sample Evaluation</vt:lpstr>
      <vt:lpstr>LASSO Out of Sample Evaluation</vt:lpstr>
      <vt:lpstr>XGBoost Hyperparameter Tuning - Bayesian Optimisation </vt:lpstr>
      <vt:lpstr>XGBoost Hyperparameter Tuning - Bayesian Optimisation </vt:lpstr>
      <vt:lpstr>XGBoost BayesOpt Score Summary</vt:lpstr>
      <vt:lpstr>XGBoost In Sample &amp; Out of Sample Evaluation</vt:lpstr>
      <vt:lpstr>Random Forest Hyperparameter Tuning</vt:lpstr>
      <vt:lpstr>Optimal Mtry</vt:lpstr>
      <vt:lpstr>Random Forest In Sample &amp; Out of Sample Evaluation</vt:lpstr>
      <vt:lpstr>Ensemble by average</vt:lpstr>
      <vt:lpstr>Ensemble by weighted average</vt:lpstr>
      <vt:lpstr>PowerPoint Presentation</vt:lpstr>
      <vt:lpstr>Conclusion</vt:lpstr>
      <vt:lpstr>LeaderBoard Ranking</vt:lpstr>
      <vt:lpstr>Thank you 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cp:revision>1</cp:revision>
  <cp:lastPrinted>2023-02-09T09:07:28Z</cp:lastPrinted>
  <dcterms:modified xsi:type="dcterms:W3CDTF">2024-03-18T02:59:29Z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0x0101000127C84C2F80A048BAB928C4DDB781F5</vt:lpwstr>
  </property>
  <property fmtid="{D5CDD505-2E9C-101B-9397-08002B2CF9AE}" pid="3" name="MediaServiceImageTags">
    <vt:lpwstr/>
  </property>
</Properties>
</file>